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91" r:id="rId3"/>
    <p:sldId id="278" r:id="rId4"/>
    <p:sldId id="280" r:id="rId5"/>
    <p:sldId id="279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277" r:id="rId25"/>
  </p:sldIdLst>
  <p:sldSz cx="18288000" cy="10287000"/>
  <p:notesSz cx="18288000" cy="10287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9" autoAdjust="0"/>
    <p:restoredTop sz="94660"/>
  </p:normalViewPr>
  <p:slideViewPr>
    <p:cSldViewPr>
      <p:cViewPr varScale="1">
        <p:scale>
          <a:sx n="51" d="100"/>
          <a:sy n="51" d="100"/>
        </p:scale>
        <p:origin x="33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E0909-F75B-42DF-AB24-067540862E15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6B6B8-C227-4DE9-8019-2CEDB582F5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350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6B6B8-C227-4DE9-8019-2CEDB582F57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95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18288000" cy="2014855"/>
          </a:xfrm>
          <a:custGeom>
            <a:avLst/>
            <a:gdLst/>
            <a:ahLst/>
            <a:cxnLst/>
            <a:rect l="l" t="t" r="r" b="b"/>
            <a:pathLst>
              <a:path w="18288000" h="2014855">
                <a:moveTo>
                  <a:pt x="0" y="0"/>
                </a:moveTo>
                <a:lnTo>
                  <a:pt x="18287998" y="0"/>
                </a:lnTo>
                <a:lnTo>
                  <a:pt x="18287998" y="2014572"/>
                </a:lnTo>
                <a:lnTo>
                  <a:pt x="0" y="2014572"/>
                </a:lnTo>
                <a:lnTo>
                  <a:pt x="0" y="0"/>
                </a:lnTo>
                <a:close/>
              </a:path>
            </a:pathLst>
          </a:custGeom>
          <a:solidFill>
            <a:srgbClr val="73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711555" y="168639"/>
            <a:ext cx="2143124" cy="1628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6205" y="2428042"/>
            <a:ext cx="16575588" cy="71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18288000" cy="2026285"/>
          </a:xfrm>
          <a:custGeom>
            <a:avLst/>
            <a:gdLst/>
            <a:ahLst/>
            <a:cxnLst/>
            <a:rect l="l" t="t" r="r" b="b"/>
            <a:pathLst>
              <a:path w="18288000" h="2026285">
                <a:moveTo>
                  <a:pt x="18288000" y="2025975"/>
                </a:moveTo>
                <a:lnTo>
                  <a:pt x="0" y="2025975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025975"/>
                </a:lnTo>
                <a:close/>
              </a:path>
            </a:pathLst>
          </a:custGeom>
          <a:solidFill>
            <a:srgbClr val="73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711555" y="168645"/>
            <a:ext cx="2143124" cy="1628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0" i="0">
                <a:solidFill>
                  <a:srgbClr val="73001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0" i="0">
                <a:solidFill>
                  <a:srgbClr val="73001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"/>
            <a:ext cx="18288000" cy="2014855"/>
          </a:xfrm>
          <a:custGeom>
            <a:avLst/>
            <a:gdLst/>
            <a:ahLst/>
            <a:cxnLst/>
            <a:rect l="l" t="t" r="r" b="b"/>
            <a:pathLst>
              <a:path w="18288000" h="2014855">
                <a:moveTo>
                  <a:pt x="0" y="0"/>
                </a:moveTo>
                <a:lnTo>
                  <a:pt x="18287998" y="0"/>
                </a:lnTo>
                <a:lnTo>
                  <a:pt x="18287998" y="2014572"/>
                </a:lnTo>
                <a:lnTo>
                  <a:pt x="0" y="2014572"/>
                </a:lnTo>
                <a:lnTo>
                  <a:pt x="0" y="0"/>
                </a:lnTo>
                <a:close/>
              </a:path>
            </a:pathLst>
          </a:custGeom>
          <a:solidFill>
            <a:srgbClr val="73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711555" y="168639"/>
            <a:ext cx="2143124" cy="1628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0" i="0">
                <a:solidFill>
                  <a:srgbClr val="73001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87295" y="5639687"/>
            <a:ext cx="6913408" cy="600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0" i="0">
                <a:solidFill>
                  <a:srgbClr val="73001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796" y="2749693"/>
            <a:ext cx="16254406" cy="2722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18288000" cy="2023745"/>
            </a:xfrm>
            <a:custGeom>
              <a:avLst/>
              <a:gdLst/>
              <a:ahLst/>
              <a:cxnLst/>
              <a:rect l="l" t="t" r="r" b="b"/>
              <a:pathLst>
                <a:path w="18288000" h="2023745">
                  <a:moveTo>
                    <a:pt x="0" y="0"/>
                  </a:moveTo>
                  <a:lnTo>
                    <a:pt x="18287998" y="0"/>
                  </a:lnTo>
                  <a:lnTo>
                    <a:pt x="18287998" y="2023373"/>
                  </a:lnTo>
                  <a:lnTo>
                    <a:pt x="0" y="2023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0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3450" y="0"/>
              <a:ext cx="14984730" cy="10287000"/>
            </a:xfrm>
            <a:custGeom>
              <a:avLst/>
              <a:gdLst/>
              <a:ahLst/>
              <a:cxnLst/>
              <a:rect l="l" t="t" r="r" b="b"/>
              <a:pathLst>
                <a:path w="14984730" h="10287000">
                  <a:moveTo>
                    <a:pt x="14984548" y="10286999"/>
                  </a:moveTo>
                  <a:lnTo>
                    <a:pt x="0" y="10286999"/>
                  </a:lnTo>
                  <a:lnTo>
                    <a:pt x="13330454" y="0"/>
                  </a:lnTo>
                  <a:lnTo>
                    <a:pt x="14588607" y="0"/>
                  </a:lnTo>
                  <a:lnTo>
                    <a:pt x="14984547" y="513081"/>
                  </a:lnTo>
                  <a:lnTo>
                    <a:pt x="14984548" y="10286999"/>
                  </a:lnTo>
                  <a:close/>
                </a:path>
              </a:pathLst>
            </a:custGeom>
            <a:solidFill>
              <a:srgbClr val="73001D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14800" y="4754356"/>
            <a:ext cx="9172187" cy="100219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680845" marR="5080" indent="-1668780">
              <a:lnSpc>
                <a:spcPts val="7350"/>
              </a:lnSpc>
              <a:spcBef>
                <a:spcPts val="415"/>
              </a:spcBef>
              <a:tabLst>
                <a:tab pos="7691755" algn="l"/>
              </a:tabLst>
            </a:pPr>
            <a:r>
              <a:rPr lang="pt-BR" sz="6200" spc="-45" dirty="0" smtClean="0">
                <a:latin typeface="Arial"/>
                <a:cs typeface="Arial"/>
              </a:rPr>
              <a:t>FUNÇÃO LOGARÍTMICA</a:t>
            </a:r>
            <a:endParaRPr sz="6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09018" y="6924828"/>
            <a:ext cx="4487545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946910" algn="l"/>
                <a:tab pos="2554605" algn="l"/>
              </a:tabLst>
            </a:pPr>
            <a:r>
              <a:rPr sz="1800" spc="220" dirty="0" smtClean="0">
                <a:solidFill>
                  <a:srgbClr val="73001D"/>
                </a:solidFill>
                <a:latin typeface="Verdana"/>
                <a:cs typeface="Verdana"/>
              </a:rPr>
              <a:t>M</a:t>
            </a:r>
            <a:r>
              <a:rPr lang="pt-BR" sz="1800" spc="220" dirty="0" smtClean="0">
                <a:solidFill>
                  <a:srgbClr val="73001D"/>
                </a:solidFill>
                <a:latin typeface="Verdana"/>
                <a:cs typeface="Verdana"/>
              </a:rPr>
              <a:t>ARIO HENRIQUE C. JUVENCIO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214859" y="168639"/>
            <a:ext cx="6059170" cy="10107295"/>
            <a:chOff x="12214859" y="168639"/>
            <a:chExt cx="6059170" cy="10107295"/>
          </a:xfrm>
        </p:grpSpPr>
        <p:sp>
          <p:nvSpPr>
            <p:cNvPr id="8" name="object 8"/>
            <p:cNvSpPr/>
            <p:nvPr/>
          </p:nvSpPr>
          <p:spPr>
            <a:xfrm>
              <a:off x="17139970" y="9142338"/>
              <a:ext cx="1133474" cy="11334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64313" y="9344283"/>
              <a:ext cx="1895474" cy="8762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214859" y="9420971"/>
              <a:ext cx="2438399" cy="7143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711555" y="168639"/>
              <a:ext cx="2143124" cy="16287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/>
              <p:cNvSpPr txBox="1"/>
              <p:nvPr/>
            </p:nvSpPr>
            <p:spPr>
              <a:xfrm>
                <a:off x="1016000" y="2349516"/>
                <a:ext cx="16783685" cy="6556347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Se 0 &lt; a ≠ 1, b &gt; 0 e </a:t>
                </a:r>
                <a:r>
                  <a:rPr lang="pt-BR" sz="4000" spc="75" dirty="0" smtClean="0">
                    <a:latin typeface="Cambria" panose="02040503050406030204" pitchFamily="18" charset="0"/>
                    <a:cs typeface="Verdana"/>
                  </a:rPr>
                  <a:t>∝ ∊ </a:t>
                </a:r>
                <a:r>
                  <a:rPr lang="pt-BR" sz="3600" spc="75" dirty="0" smtClean="0">
                    <a:latin typeface="Verdana"/>
                    <a:cs typeface="Verdana"/>
                  </a:rPr>
                  <a:t>ℝ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600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b="1" spc="75" dirty="0" smtClean="0">
                    <a:latin typeface="Verdana"/>
                    <a:cs typeface="Verdana"/>
                  </a:rPr>
                  <a:t>3. Logaritmo da potência</a:t>
                </a:r>
                <a:endParaRPr lang="pt-BR" sz="3600" b="1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600" b="1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sSup>
                        <m:sSupPr>
                          <m:ctrlPr>
                            <a:rPr lang="pt-BR" sz="360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p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(</m:t>
                          </m:r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𝑏</m:t>
                          </m:r>
                        </m:e>
                        <m:sup>
                          <m:r>
                            <a:rPr lang="pt-BR" sz="360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∝</m:t>
                          </m:r>
                        </m:sup>
                      </m:sSup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)= </m:t>
                      </m:r>
                      <m:r>
                        <a:rPr lang="pt-BR" sz="3600" b="0" i="1" spc="75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/>
                        </a:rPr>
                        <m:t>∝∙</m:t>
                      </m:r>
                      <m:sSub>
                        <m:sSub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r>
                        <a:rPr lang="pt-BR" sz="3600" b="0" i="1" spc="75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/>
                        </a:rPr>
                        <m:t>𝑏</m:t>
                      </m:r>
                    </m:oMath>
                  </m:oMathPara>
                </a14:m>
                <a:endParaRPr lang="pt-BR" sz="3600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600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Se soubermos apenas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60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pPr>
                      <m:e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𝑏</m:t>
                        </m:r>
                      </m:e>
                      <m:sup>
                        <m:r>
                          <a:rPr lang="pt-BR" sz="3600" i="1" spc="7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/>
                          </a:rPr>
                          <m:t>∝</m:t>
                        </m:r>
                      </m:sup>
                    </m:sSup>
                  </m:oMath>
                </a14:m>
                <a:r>
                  <a:rPr lang="pt-BR" sz="3050" spc="75" dirty="0" smtClean="0">
                    <a:latin typeface="Verdana"/>
                    <a:cs typeface="Verdana"/>
                  </a:rPr>
                  <a:t> &gt; 0 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sSup>
                        <m:sSupPr>
                          <m:ctrlPr>
                            <a:rPr lang="pt-BR" sz="360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p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(</m:t>
                          </m:r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𝑏</m:t>
                          </m:r>
                        </m:e>
                        <m:sup>
                          <m:r>
                            <a:rPr lang="pt-BR" sz="360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∝</m:t>
                          </m:r>
                        </m:sup>
                      </m:sSup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)= </m:t>
                      </m:r>
                      <m:r>
                        <a:rPr lang="pt-BR" sz="3600" b="0" i="1" spc="75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/>
                        </a:rPr>
                        <m:t>∝∙</m:t>
                      </m:r>
                      <m:sSub>
                        <m:sSub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r>
                        <a:rPr lang="pt-BR" sz="3600" b="0" i="1" spc="75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/>
                        </a:rPr>
                        <m:t>|</m:t>
                      </m:r>
                      <m:r>
                        <a:rPr lang="pt-BR" sz="3600" b="0" i="1" spc="75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/>
                        </a:rPr>
                        <m:t>𝑏</m:t>
                      </m:r>
                      <m:r>
                        <a:rPr lang="pt-BR" sz="3600" b="0" i="1" spc="75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/>
                        </a:rPr>
                        <m:t>|</m:t>
                      </m:r>
                    </m:oMath>
                  </m:oMathPara>
                </a14:m>
                <a:endParaRPr lang="pt-BR" sz="3600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Verdana"/>
                  <a:cs typeface="Verdana"/>
                </a:endParaRPr>
              </a:p>
            </p:txBody>
          </p:sp>
        </mc:Choice>
        <mc:Fallback xmlns="">
          <p:sp>
            <p:nvSpPr>
              <p:cNvPr id="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2349516"/>
                <a:ext cx="16783685" cy="6556347"/>
              </a:xfrm>
              <a:prstGeom prst="rect">
                <a:avLst/>
              </a:prstGeom>
              <a:blipFill rotWithShape="0">
                <a:blip r:embed="rId2"/>
                <a:stretch>
                  <a:fillRect l="-1344" t="-12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1235" y="603413"/>
            <a:ext cx="12050365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5500" spc="180" dirty="0" smtClean="0">
                <a:solidFill>
                  <a:srgbClr val="FFFFFF"/>
                </a:solidFill>
                <a:latin typeface="Verdana"/>
                <a:cs typeface="Verdana"/>
              </a:rPr>
              <a:t>Propriedades dos Logaritmos</a:t>
            </a:r>
            <a:endParaRPr sz="5500" dirty="0">
              <a:latin typeface="Verdana"/>
              <a:cs typeface="Verdana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086600" y="4914900"/>
            <a:ext cx="44958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7086600" y="7562850"/>
            <a:ext cx="47244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288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/>
              <p:cNvSpPr txBox="1"/>
              <p:nvPr/>
            </p:nvSpPr>
            <p:spPr>
              <a:xfrm>
                <a:off x="1016000" y="2349516"/>
                <a:ext cx="16783685" cy="1843325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Exemplo: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60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bPr>
                      <m:e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𝑙𝑜𝑔</m:t>
                        </m:r>
                      </m:e>
                      <m:sub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 </m:t>
                        </m:r>
                      </m:sub>
                    </m:sSub>
                    <m:sSup>
                      <m:sSupPr>
                        <m:ctrlPr>
                          <a:rPr lang="pt-BR" sz="360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pPr>
                      <m:e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(</m:t>
                        </m:r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𝑥</m:t>
                        </m:r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−1)</m:t>
                        </m:r>
                      </m:e>
                      <m:sup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4</m:t>
                        </m:r>
                      </m:sup>
                    </m:sSup>
                    <m:r>
                      <a:rPr lang="pt-BR" sz="3600" b="0" i="1" spc="75" smtClean="0">
                        <a:latin typeface="Cambria Math" panose="02040503050406030204" pitchFamily="18" charset="0"/>
                        <a:cs typeface="Verdana"/>
                      </a:rPr>
                      <m:t> =4</m:t>
                    </m:r>
                    <m:r>
                      <a:rPr lang="pt-BR" sz="3600" b="0" i="1" spc="7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∙ </m:t>
                    </m:r>
                    <m:sSub>
                      <m:sSubPr>
                        <m:ctrlPr>
                          <a:rPr lang="pt-BR" sz="3600" b="0" i="1" spc="7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/>
                          </a:rPr>
                        </m:ctrlPr>
                      </m:sSubPr>
                      <m:e>
                        <m:r>
                          <a:rPr lang="pt-BR" sz="3600" b="0" i="1" spc="7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/>
                          </a:rPr>
                          <m:t>𝑙𝑜𝑔</m:t>
                        </m:r>
                      </m:e>
                      <m:sub>
                        <m:r>
                          <a:rPr lang="pt-BR" sz="3600" b="0" i="1" spc="7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/>
                          </a:rPr>
                          <m:t> </m:t>
                        </m:r>
                      </m:sub>
                    </m:sSub>
                    <m:r>
                      <a:rPr lang="pt-BR" sz="3600" b="0" i="1" spc="7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(</m:t>
                    </m:r>
                    <m:r>
                      <a:rPr lang="pt-BR" sz="3600" b="0" i="1" spc="7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𝑥</m:t>
                    </m:r>
                    <m:r>
                      <a:rPr lang="pt-BR" sz="3600" b="0" i="1" spc="7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−1) </m:t>
                    </m:r>
                  </m:oMath>
                </a14:m>
                <a:endParaRPr lang="pt-BR" sz="3050" spc="75" dirty="0">
                  <a:latin typeface="Verdana"/>
                  <a:cs typeface="Verdana"/>
                </a:endParaRPr>
              </a:p>
            </p:txBody>
          </p:sp>
        </mc:Choice>
        <mc:Fallback xmlns="">
          <p:sp>
            <p:nvSpPr>
              <p:cNvPr id="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2349516"/>
                <a:ext cx="16783685" cy="1843325"/>
              </a:xfrm>
              <a:prstGeom prst="rect">
                <a:avLst/>
              </a:prstGeom>
              <a:blipFill rotWithShape="0">
                <a:blip r:embed="rId2"/>
                <a:stretch>
                  <a:fillRect l="-1344" t="-3960" b="-69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1235" y="603413"/>
            <a:ext cx="12050365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5500" spc="180" dirty="0" smtClean="0">
                <a:solidFill>
                  <a:srgbClr val="FFFFFF"/>
                </a:solidFill>
                <a:latin typeface="Verdana"/>
                <a:cs typeface="Verdana"/>
              </a:rPr>
              <a:t>Propriedades dos Logaritmos</a:t>
            </a:r>
            <a:endParaRPr sz="55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99460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/>
              <p:cNvSpPr txBox="1"/>
              <p:nvPr/>
            </p:nvSpPr>
            <p:spPr>
              <a:xfrm>
                <a:off x="1016000" y="2349516"/>
                <a:ext cx="16783685" cy="6009146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Há ocasiões em que logaritmos em bases diferentes necessitam serem transformados para uma única base conveniente. Na aplicação das propriedades operatórias, por exemplo, os logaritmos devem estar todos numa mesma base.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Propriedade: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Se a, b e c são números reais positivos e </a:t>
                </a:r>
                <a:r>
                  <a:rPr lang="pt-BR" sz="3050" i="1" spc="75" dirty="0" smtClean="0">
                    <a:latin typeface="Verdana"/>
                    <a:cs typeface="Verdana"/>
                  </a:rPr>
                  <a:t>a</a:t>
                </a:r>
                <a:r>
                  <a:rPr lang="pt-BR" sz="3050" spc="75" dirty="0" smtClean="0">
                    <a:latin typeface="Verdana"/>
                    <a:cs typeface="Verdana"/>
                  </a:rPr>
                  <a:t> e </a:t>
                </a:r>
                <a:r>
                  <a:rPr lang="pt-BR" sz="3050" i="1" spc="75" dirty="0" smtClean="0">
                    <a:latin typeface="Verdana"/>
                    <a:cs typeface="Verdana"/>
                  </a:rPr>
                  <a:t>c</a:t>
                </a:r>
                <a:r>
                  <a:rPr lang="pt-BR" sz="3050" spc="75" dirty="0" smtClean="0">
                    <a:latin typeface="Verdana"/>
                    <a:cs typeface="Verdana"/>
                  </a:rPr>
                  <a:t> diferentes de um, então, tem-se: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𝑏</m:t>
                      </m:r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= </m:t>
                      </m:r>
                      <m:f>
                        <m:f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</m:ctrlPr>
                            </m:sSubPr>
                            <m:e>
                              <m: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𝑏</m:t>
                          </m:r>
                        </m:num>
                        <m:den>
                          <m:sSub>
                            <m:sSubPr>
                              <m:ctrlP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</m:ctrlPr>
                            </m:sSubPr>
                            <m:e>
                              <m: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pt-BR" sz="3050" spc="75" dirty="0">
                  <a:latin typeface="Verdana"/>
                  <a:cs typeface="Verdana"/>
                </a:endParaRPr>
              </a:p>
            </p:txBody>
          </p:sp>
        </mc:Choice>
        <mc:Fallback xmlns="">
          <p:sp>
            <p:nvSpPr>
              <p:cNvPr id="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2349516"/>
                <a:ext cx="16783685" cy="6009146"/>
              </a:xfrm>
              <a:prstGeom prst="rect">
                <a:avLst/>
              </a:prstGeom>
              <a:blipFill rotWithShape="0">
                <a:blip r:embed="rId2"/>
                <a:stretch>
                  <a:fillRect l="-1344" t="-1217" r="-13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1235" y="603413"/>
            <a:ext cx="12050365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5500" spc="180" dirty="0" smtClean="0">
                <a:solidFill>
                  <a:srgbClr val="FFFFFF"/>
                </a:solidFill>
                <a:latin typeface="Verdana"/>
                <a:cs typeface="Verdana"/>
              </a:rPr>
              <a:t>Mudança de Base</a:t>
            </a:r>
            <a:endParaRPr sz="5500" dirty="0">
              <a:latin typeface="Verdana"/>
              <a:cs typeface="Verdana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467600" y="7048500"/>
            <a:ext cx="41148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378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/>
              <p:cNvSpPr txBox="1"/>
              <p:nvPr/>
            </p:nvSpPr>
            <p:spPr>
              <a:xfrm>
                <a:off x="1016000" y="2349516"/>
                <a:ext cx="16783685" cy="6800131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Consequências: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Verdana"/>
                  <a:cs typeface="Verdana"/>
                </a:endParaRPr>
              </a:p>
              <a:p>
                <a:pPr marL="527050" marR="5080" indent="-514350" algn="just">
                  <a:lnSpc>
                    <a:spcPct val="120900"/>
                  </a:lnSpc>
                  <a:spcBef>
                    <a:spcPts val="90"/>
                  </a:spcBef>
                  <a:buAutoNum type="arabicPeriod"/>
                </a:pPr>
                <a:r>
                  <a:rPr lang="pt-BR" sz="3050" spc="75" dirty="0" smtClean="0">
                    <a:latin typeface="Verdana"/>
                    <a:cs typeface="Verdana"/>
                  </a:rPr>
                  <a:t>Se </a:t>
                </a:r>
                <a:r>
                  <a:rPr lang="pt-BR" sz="3050" i="1" spc="75" dirty="0" smtClean="0">
                    <a:latin typeface="Verdana"/>
                    <a:cs typeface="Verdana"/>
                  </a:rPr>
                  <a:t>a</a:t>
                </a:r>
                <a:r>
                  <a:rPr lang="pt-BR" sz="3050" spc="75" dirty="0" smtClean="0">
                    <a:latin typeface="Verdana"/>
                    <a:cs typeface="Verdana"/>
                  </a:rPr>
                  <a:t> e </a:t>
                </a:r>
                <a:r>
                  <a:rPr lang="pt-BR" sz="3050" i="1" spc="75" dirty="0" smtClean="0">
                    <a:latin typeface="Verdana"/>
                    <a:cs typeface="Verdana"/>
                  </a:rPr>
                  <a:t>b</a:t>
                </a:r>
                <a:r>
                  <a:rPr lang="pt-BR" sz="3050" spc="75" dirty="0" smtClean="0">
                    <a:latin typeface="Verdana"/>
                    <a:cs typeface="Verdana"/>
                  </a:rPr>
                  <a:t> são reais positivos e diferentes de um, tem-se</a:t>
                </a:r>
                <a:endParaRPr lang="pt-BR" sz="3050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𝑏</m:t>
                      </m:r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= </m:t>
                      </m:r>
                      <m:f>
                        <m:f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fPr>
                        <m:num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</m:ctrlPr>
                            </m:sSubPr>
                            <m:e>
                              <m: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pt-BR" sz="3050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2. Se </a:t>
                </a:r>
                <a:r>
                  <a:rPr lang="pt-BR" sz="3050" i="1" spc="75" dirty="0" smtClean="0">
                    <a:latin typeface="Verdana"/>
                    <a:cs typeface="Verdana"/>
                  </a:rPr>
                  <a:t>a</a:t>
                </a:r>
                <a:r>
                  <a:rPr lang="pt-BR" sz="3050" spc="75" dirty="0" smtClean="0">
                    <a:latin typeface="Verdana"/>
                    <a:cs typeface="Verdana"/>
                  </a:rPr>
                  <a:t> e </a:t>
                </a:r>
                <a:r>
                  <a:rPr lang="pt-BR" sz="3050" i="1" spc="75" dirty="0" smtClean="0">
                    <a:latin typeface="Verdana"/>
                    <a:cs typeface="Verdana"/>
                  </a:rPr>
                  <a:t>b</a:t>
                </a:r>
                <a:r>
                  <a:rPr lang="pt-BR" sz="3050" spc="75" dirty="0" smtClean="0">
                    <a:latin typeface="Verdana"/>
                    <a:cs typeface="Verdana"/>
                  </a:rPr>
                  <a:t> são reais positivos com </a:t>
                </a:r>
                <a:r>
                  <a:rPr lang="pt-BR" sz="3050" i="1" spc="75" dirty="0" smtClean="0">
                    <a:latin typeface="Verdana"/>
                    <a:cs typeface="Verdana"/>
                  </a:rPr>
                  <a:t>a</a:t>
                </a:r>
                <a:r>
                  <a:rPr lang="pt-BR" sz="3050" spc="75" dirty="0" smtClean="0">
                    <a:latin typeface="Verdana"/>
                    <a:cs typeface="Verdana"/>
                  </a:rPr>
                  <a:t> diferente de um e </a:t>
                </a:r>
                <a:r>
                  <a:rPr lang="el-GR" sz="3050" spc="75" dirty="0" smtClean="0">
                    <a:latin typeface="Cambria" panose="02040503050406030204" pitchFamily="18" charset="0"/>
                    <a:cs typeface="Verdana"/>
                  </a:rPr>
                  <a:t>β</a:t>
                </a:r>
                <a:r>
                  <a:rPr lang="pt-BR" sz="3050" spc="75" dirty="0" smtClean="0">
                    <a:latin typeface="Cambria" panose="02040503050406030204" pitchFamily="18" charset="0"/>
                    <a:cs typeface="Verdana"/>
                  </a:rPr>
                  <a:t> </a:t>
                </a:r>
                <a:r>
                  <a:rPr lang="pt-BR" sz="3050" spc="75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é um real não nulo, tem-se: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sSup>
                            <m:sSupPr>
                              <m:ctrlPr>
                                <a:rPr lang="pt-BR" sz="360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</m:ctrlPr>
                            </m:sSupPr>
                            <m:e>
                              <m: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sz="3600" i="1" spc="75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/>
                                </a:rPr>
                                <m:t>𝛽</m:t>
                              </m:r>
                            </m:sup>
                          </m:sSup>
                        </m:sub>
                      </m:sSub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𝑏</m:t>
                      </m:r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= </m:t>
                      </m:r>
                      <m:f>
                        <m:f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fPr>
                        <m:num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1</m:t>
                          </m:r>
                        </m:num>
                        <m:den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𝛽</m:t>
                          </m:r>
                        </m:den>
                      </m:f>
                      <m:r>
                        <a:rPr lang="pt-BR" sz="3600" b="0" i="1" spc="75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/>
                        </a:rPr>
                        <m:t>∙</m:t>
                      </m:r>
                      <m:sSub>
                        <m:sSub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r>
                        <a:rPr lang="pt-BR" sz="3600" b="0" i="1" spc="75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/>
                        </a:rPr>
                        <m:t>𝑏</m:t>
                      </m:r>
                    </m:oMath>
                  </m:oMathPara>
                </a14:m>
                <a:endParaRPr lang="pt-BR" sz="3600" spc="75" dirty="0">
                  <a:latin typeface="Verdana"/>
                  <a:cs typeface="Verdana"/>
                </a:endParaRPr>
              </a:p>
            </p:txBody>
          </p:sp>
        </mc:Choice>
        <mc:Fallback xmlns="">
          <p:sp>
            <p:nvSpPr>
              <p:cNvPr id="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2349516"/>
                <a:ext cx="16783685" cy="6800131"/>
              </a:xfrm>
              <a:prstGeom prst="rect">
                <a:avLst/>
              </a:prstGeom>
              <a:blipFill rotWithShape="0">
                <a:blip r:embed="rId2"/>
                <a:stretch>
                  <a:fillRect l="-1344" t="-1075" r="-13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1235" y="603413"/>
            <a:ext cx="12050365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5500" spc="180" dirty="0" smtClean="0">
                <a:solidFill>
                  <a:srgbClr val="FFFFFF"/>
                </a:solidFill>
                <a:latin typeface="Verdana"/>
                <a:cs typeface="Verdana"/>
              </a:rPr>
              <a:t>Mudança de Base</a:t>
            </a:r>
            <a:endParaRPr sz="5500" dirty="0">
              <a:latin typeface="Verdana"/>
              <a:cs typeface="Verdana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620000" y="4229100"/>
            <a:ext cx="36576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162800" y="7734300"/>
            <a:ext cx="45720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304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2"/>
              <p:cNvSpPr txBox="1"/>
              <p:nvPr/>
            </p:nvSpPr>
            <p:spPr>
              <a:xfrm>
                <a:off x="1016000" y="2349516"/>
                <a:ext cx="16783685" cy="6107313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b="1" spc="75" dirty="0" smtClean="0">
                    <a:latin typeface="Verdana"/>
                    <a:cs typeface="Verdana"/>
                  </a:rPr>
                  <a:t>Definição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Dado um número real a (0 &lt; a </a:t>
                </a:r>
                <a:r>
                  <a:rPr lang="pt-BR" sz="3050" spc="7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≠ </a:t>
                </a:r>
                <a:r>
                  <a:rPr lang="pt-BR" sz="3050" spc="75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  <a:r>
                  <a:rPr lang="pt-BR" sz="3050" spc="75" dirty="0" smtClean="0">
                    <a:latin typeface="Verdana"/>
                    <a:cs typeface="Verdana"/>
                  </a:rPr>
                  <a:t>) chamamos </a:t>
                </a:r>
                <a:r>
                  <a:rPr lang="pt-BR" sz="3050" i="1" spc="75" dirty="0" smtClean="0">
                    <a:latin typeface="Verdana"/>
                    <a:cs typeface="Verdana"/>
                  </a:rPr>
                  <a:t>função logarítmica de base a </a:t>
                </a:r>
                <a:r>
                  <a:rPr lang="pt-BR" sz="3050" spc="75" dirty="0" err="1" smtClean="0">
                    <a:latin typeface="Verdana"/>
                    <a:cs typeface="Verdana"/>
                  </a:rPr>
                  <a:t>a</a:t>
                </a:r>
                <a:r>
                  <a:rPr lang="pt-BR" sz="3050" spc="75" dirty="0" smtClean="0">
                    <a:latin typeface="Verdana"/>
                    <a:cs typeface="Verdana"/>
                  </a:rPr>
                  <a:t> função f 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305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pt-BR" sz="3050" spc="75" dirty="0">
                            <a:latin typeface="Verdana"/>
                            <a:cs typeface="Verdana"/>
                          </a:rPr>
                          <m:t>ℝ</m:t>
                        </m:r>
                      </m:e>
                      <m:sub>
                        <m:r>
                          <a:rPr lang="pt-BR" sz="305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+</m:t>
                        </m:r>
                      </m:sub>
                      <m:sup>
                        <m:r>
                          <a:rPr lang="pt-BR" sz="3050" i="1" spc="7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pt-BR" sz="3050" i="1" spc="75" dirty="0" smtClean="0">
                    <a:latin typeface="Verdana"/>
                    <a:cs typeface="Verdana"/>
                  </a:rPr>
                  <a:t> </a:t>
                </a:r>
                <a:r>
                  <a:rPr lang="pt-BR" sz="3050" spc="75" dirty="0" smtClean="0">
                    <a:latin typeface="Verdana"/>
                    <a:cs typeface="Verdana"/>
                  </a:rPr>
                  <a:t>em ℝ que associa a cada x o número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05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bPr>
                      <m:e>
                        <m:r>
                          <a:rPr lang="pt-BR" sz="305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𝑙𝑜𝑔</m:t>
                        </m:r>
                      </m:e>
                      <m:sub>
                        <m:r>
                          <a:rPr lang="pt-BR" sz="305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𝑥</m:t>
                        </m:r>
                      </m:sub>
                    </m:sSub>
                    <m:r>
                      <a:rPr lang="pt-BR" sz="3050" b="0" i="1" spc="75" smtClean="0">
                        <a:latin typeface="Cambria Math" panose="02040503050406030204" pitchFamily="18" charset="0"/>
                        <a:cs typeface="Verdana"/>
                      </a:rPr>
                      <m:t>𝑎</m:t>
                    </m:r>
                  </m:oMath>
                </a14:m>
                <a:r>
                  <a:rPr lang="pt-BR" sz="3050" spc="75" dirty="0" smtClean="0">
                    <a:latin typeface="Verdana"/>
                    <a:cs typeface="Verdana"/>
                  </a:rPr>
                  <a:t>. 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i="1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Em símbolos: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050" b="0" i="1" spc="75" smtClean="0">
                          <a:latin typeface="Cambria Math" panose="02040503050406030204" pitchFamily="18" charset="0"/>
                          <a:cs typeface="Verdana"/>
                        </a:rPr>
                        <m:t>𝑓</m:t>
                      </m:r>
                      <m:r>
                        <a:rPr lang="pt-BR" sz="3050" b="0" i="1" spc="75" smtClean="0">
                          <a:latin typeface="Cambria Math" panose="02040503050406030204" pitchFamily="18" charset="0"/>
                          <a:cs typeface="Verdana"/>
                        </a:rPr>
                        <m:t>:</m:t>
                      </m:r>
                      <m:sSubSup>
                        <m:sSubSupPr>
                          <m:ctrlPr>
                            <a:rPr lang="pt-BR" sz="3050" i="1" spc="75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pt-BR" sz="3050" spc="75" dirty="0">
                              <a:latin typeface="Verdana"/>
                              <a:cs typeface="Verdana"/>
                            </a:rPr>
                            <m:t>ℝ</m:t>
                          </m:r>
                        </m:e>
                        <m:sub>
                          <m:r>
                            <a:rPr lang="pt-BR" sz="3050" i="1" spc="75">
                              <a:latin typeface="Cambria Math" panose="02040503050406030204" pitchFamily="18" charset="0"/>
                              <a:cs typeface="Verdana"/>
                            </a:rPr>
                            <m:t>+</m:t>
                          </m:r>
                        </m:sub>
                        <m:sup>
                          <m:r>
                            <a:rPr lang="pt-BR" sz="3050" i="1" spc="75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∗</m:t>
                          </m:r>
                        </m:sup>
                      </m:sSubSup>
                      <m:r>
                        <a:rPr lang="pt-BR" sz="3050" b="0" i="1" spc="75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/>
                        </a:rPr>
                        <m:t> </m:t>
                      </m:r>
                      <m:groupChr>
                        <m:groupChrPr>
                          <m:chr m:val="→"/>
                          <m:pos m:val="top"/>
                          <m:ctrlPr>
                            <a:rPr lang="pt-BR" sz="305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pt-BR" sz="305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        </m:t>
                          </m:r>
                        </m:e>
                      </m:groupChr>
                      <m:r>
                        <m:rPr>
                          <m:nor/>
                        </m:rPr>
                        <a:rPr lang="pt-BR" sz="3050" b="0" i="0" spc="75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3050" spc="75" dirty="0">
                          <a:latin typeface="Verdana"/>
                          <a:cs typeface="Verdana"/>
                        </a:rPr>
                        <m:t>ℝ</m:t>
                      </m:r>
                    </m:oMath>
                  </m:oMathPara>
                </a14:m>
                <a:endParaRPr lang="pt-BR" sz="3050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050" b="0" i="1" spc="75" smtClean="0">
                          <a:latin typeface="Cambria Math" panose="02040503050406030204" pitchFamily="18" charset="0"/>
                          <a:cs typeface="Verdana"/>
                        </a:rPr>
                        <m:t>𝑥</m:t>
                      </m:r>
                      <m:r>
                        <m:rPr>
                          <m:nor/>
                        </m:rPr>
                        <a:rPr lang="pt-BR" sz="3050" b="0" i="0" spc="75" smtClean="0">
                          <a:latin typeface="Cambria Math" panose="02040503050406030204" pitchFamily="18" charset="0"/>
                          <a:cs typeface="Verdana"/>
                        </a:rPr>
                        <m:t>  </m:t>
                      </m:r>
                      <m:groupChr>
                        <m:groupChrPr>
                          <m:chr m:val="→"/>
                          <m:pos m:val="top"/>
                          <m:ctrlPr>
                            <a:rPr lang="pt-BR" sz="305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pt-BR" sz="305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         </m:t>
                          </m:r>
                        </m:e>
                      </m:groupChr>
                      <m:r>
                        <a:rPr lang="pt-BR" sz="3050" b="0" i="1" spc="75" smtClean="0">
                          <a:latin typeface="Cambria Math" panose="02040503050406030204" pitchFamily="18" charset="0"/>
                          <a:cs typeface="Verdana"/>
                        </a:rPr>
                        <m:t> </m:t>
                      </m:r>
                      <m:sSub>
                        <m:sSubPr>
                          <m:ctrlPr>
                            <a:rPr lang="pt-BR" sz="305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05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05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r>
                        <a:rPr lang="pt-BR" sz="3050" b="0" i="1" spc="75" smtClean="0">
                          <a:latin typeface="Cambria Math" panose="02040503050406030204" pitchFamily="18" charset="0"/>
                          <a:cs typeface="Verdana"/>
                        </a:rPr>
                        <m:t>𝑥</m:t>
                      </m:r>
                    </m:oMath>
                  </m:oMathPara>
                </a14:m>
                <a:endParaRPr lang="pt-BR" sz="3050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600" spc="75" dirty="0">
                  <a:latin typeface="Verdana"/>
                  <a:cs typeface="Verdana"/>
                </a:endParaRPr>
              </a:p>
            </p:txBody>
          </p:sp>
        </mc:Choice>
        <mc:Fallback>
          <p:sp>
            <p:nvSpPr>
              <p:cNvPr id="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2349516"/>
                <a:ext cx="16783685" cy="6107313"/>
              </a:xfrm>
              <a:prstGeom prst="rect">
                <a:avLst/>
              </a:prstGeom>
              <a:blipFill rotWithShape="0">
                <a:blip r:embed="rId2"/>
                <a:stretch>
                  <a:fillRect l="-1344" t="-1198" r="-13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1235" y="603413"/>
            <a:ext cx="12050365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5500" spc="180" dirty="0" smtClean="0">
                <a:solidFill>
                  <a:srgbClr val="FFFFFF"/>
                </a:solidFill>
                <a:latin typeface="Verdana"/>
                <a:cs typeface="Verdana"/>
              </a:rPr>
              <a:t>Função Logarítmica </a:t>
            </a:r>
            <a:endParaRPr sz="55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92604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2"/>
              <p:cNvSpPr txBox="1"/>
              <p:nvPr/>
            </p:nvSpPr>
            <p:spPr>
              <a:xfrm>
                <a:off x="1016000" y="2349516"/>
                <a:ext cx="16783685" cy="6941900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b="1" spc="75" dirty="0" smtClean="0">
                    <a:latin typeface="Verdana"/>
                    <a:cs typeface="Verdana"/>
                  </a:rPr>
                  <a:t>Propriedades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b="1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b="1" spc="75" dirty="0">
                  <a:latin typeface="Verdana"/>
                  <a:cs typeface="Verdana"/>
                </a:endParaRPr>
              </a:p>
              <a:p>
                <a:pPr marL="527050" marR="5080" indent="-514350" algn="just">
                  <a:lnSpc>
                    <a:spcPct val="120900"/>
                  </a:lnSpc>
                  <a:spcBef>
                    <a:spcPts val="90"/>
                  </a:spcBef>
                  <a:buAutoNum type="arabicPeriod"/>
                </a:pPr>
                <a:r>
                  <a:rPr lang="pt-BR" sz="3050" spc="75" dirty="0" smtClean="0">
                    <a:latin typeface="Verdana"/>
                    <a:cs typeface="Verdana"/>
                  </a:rPr>
                  <a:t>Se 0 &lt; 1 </a:t>
                </a:r>
                <a:r>
                  <a:rPr lang="pt-BR" sz="3050" spc="7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≠ então as funções f 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3050" i="1" spc="75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pt-BR" sz="3050" spc="75" dirty="0">
                            <a:latin typeface="Verdana"/>
                            <a:cs typeface="Verdana"/>
                          </a:rPr>
                          <m:t>ℝ</m:t>
                        </m:r>
                      </m:e>
                      <m:sub>
                        <m:r>
                          <a:rPr lang="pt-BR" sz="3050" i="1" spc="75">
                            <a:latin typeface="Cambria Math" panose="02040503050406030204" pitchFamily="18" charset="0"/>
                            <a:cs typeface="Verdana"/>
                          </a:rPr>
                          <m:t>+</m:t>
                        </m:r>
                      </m:sub>
                      <m:sup>
                        <m:r>
                          <a:rPr lang="pt-BR" sz="3050" i="1" spc="75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pt-BR" sz="3050" i="1" spc="75" dirty="0">
                    <a:latin typeface="Verdana"/>
                    <a:cs typeface="Verdana"/>
                  </a:rPr>
                  <a:t> </a:t>
                </a:r>
                <a:r>
                  <a:rPr lang="pt-BR" sz="3050" spc="75" dirty="0">
                    <a:latin typeface="Verdana"/>
                    <a:cs typeface="Verdana"/>
                  </a:rPr>
                  <a:t>em ℝ </a:t>
                </a:r>
                <a:r>
                  <a:rPr lang="pt-BR" sz="3050" spc="75" dirty="0" smtClean="0">
                    <a:latin typeface="Verdana"/>
                    <a:cs typeface="Verdana"/>
                  </a:rPr>
                  <a:t> definida por </a:t>
                </a:r>
                <a14:m>
                  <m:oMath xmlns:m="http://schemas.openxmlformats.org/officeDocument/2006/math">
                    <m:r>
                      <a:rPr lang="pt-BR" sz="3050" b="0" i="1" spc="75" smtClean="0">
                        <a:latin typeface="Cambria Math" panose="02040503050406030204" pitchFamily="18" charset="0"/>
                        <a:cs typeface="Verdana"/>
                      </a:rPr>
                      <m:t>𝑓</m:t>
                    </m:r>
                    <m:d>
                      <m:dPr>
                        <m:ctrlPr>
                          <a:rPr lang="pt-BR" sz="3050" b="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dPr>
                      <m:e>
                        <m:r>
                          <a:rPr lang="pt-BR" sz="305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𝑥</m:t>
                        </m:r>
                      </m:e>
                    </m:d>
                    <m:r>
                      <a:rPr lang="pt-BR" sz="3050" b="0" i="1" spc="75" smtClean="0">
                        <a:latin typeface="Cambria Math" panose="02040503050406030204" pitchFamily="18" charset="0"/>
                        <a:cs typeface="Verdana"/>
                      </a:rPr>
                      <m:t>= </m:t>
                    </m:r>
                    <m:sSub>
                      <m:sSubPr>
                        <m:ctrlPr>
                          <a:rPr lang="pt-BR" sz="3050" b="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bPr>
                      <m:e>
                        <m:r>
                          <a:rPr lang="pt-BR" sz="305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𝑙𝑜𝑔</m:t>
                        </m:r>
                      </m:e>
                      <m:sub>
                        <m:r>
                          <a:rPr lang="pt-BR" sz="305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𝑎</m:t>
                        </m:r>
                      </m:sub>
                    </m:sSub>
                    <m:r>
                      <a:rPr lang="pt-BR" sz="3050" b="0" i="1" spc="75" smtClean="0">
                        <a:latin typeface="Cambria Math" panose="02040503050406030204" pitchFamily="18" charset="0"/>
                        <a:cs typeface="Verdana"/>
                      </a:rPr>
                      <m:t>𝑥</m:t>
                    </m:r>
                  </m:oMath>
                </a14:m>
                <a:r>
                  <a:rPr lang="pt-BR" sz="3050" spc="7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g de </a:t>
                </a:r>
                <a:r>
                  <a:rPr lang="pt-BR" sz="3050" spc="75" dirty="0" smtClean="0">
                    <a:latin typeface="Verdana"/>
                    <a:cs typeface="Verdana"/>
                  </a:rPr>
                  <a:t>ℝ em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3050" i="1" spc="75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pt-BR" sz="3050" spc="75" dirty="0">
                            <a:latin typeface="Verdana"/>
                            <a:cs typeface="Verdana"/>
                          </a:rPr>
                          <m:t>ℝ</m:t>
                        </m:r>
                      </m:e>
                      <m:sub>
                        <m:r>
                          <a:rPr lang="pt-BR" sz="3050" i="1" spc="75">
                            <a:latin typeface="Cambria Math" panose="02040503050406030204" pitchFamily="18" charset="0"/>
                            <a:cs typeface="Verdana"/>
                          </a:rPr>
                          <m:t>+</m:t>
                        </m:r>
                      </m:sub>
                      <m:sup>
                        <m:r>
                          <a:rPr lang="pt-BR" sz="3050" i="1" spc="75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pt-BR" sz="3050" spc="75" dirty="0" smtClean="0">
                    <a:latin typeface="Verdana"/>
                    <a:cs typeface="Verdana"/>
                  </a:rPr>
                  <a:t> definida por </a:t>
                </a:r>
                <a14:m>
                  <m:oMath xmlns:m="http://schemas.openxmlformats.org/officeDocument/2006/math">
                    <m:r>
                      <a:rPr lang="pt-BR" sz="3050" b="0" i="1" spc="75" smtClean="0">
                        <a:latin typeface="Cambria Math" panose="02040503050406030204" pitchFamily="18" charset="0"/>
                        <a:cs typeface="Verdana"/>
                      </a:rPr>
                      <m:t>𝑔</m:t>
                    </m:r>
                    <m:d>
                      <m:dPr>
                        <m:ctrlPr>
                          <a:rPr lang="pt-BR" sz="3050" b="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dPr>
                      <m:e>
                        <m:r>
                          <a:rPr lang="pt-BR" sz="305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𝑥</m:t>
                        </m:r>
                      </m:e>
                    </m:d>
                    <m:r>
                      <a:rPr lang="pt-BR" sz="3050" b="0" i="1" spc="75" smtClean="0">
                        <a:latin typeface="Cambria Math" panose="02040503050406030204" pitchFamily="18" charset="0"/>
                        <a:cs typeface="Verdana"/>
                      </a:rPr>
                      <m:t>= </m:t>
                    </m:r>
                    <m:sSup>
                      <m:sSupPr>
                        <m:ctrlPr>
                          <a:rPr lang="pt-BR" sz="3050" b="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pPr>
                      <m:e>
                        <m:r>
                          <a:rPr lang="pt-BR" sz="305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𝑎</m:t>
                        </m:r>
                      </m:e>
                      <m:sup>
                        <m:r>
                          <a:rPr lang="pt-BR" sz="305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BR" sz="3050" spc="75" dirty="0" smtClean="0">
                    <a:latin typeface="Verdana"/>
                    <a:cs typeface="Verdana"/>
                  </a:rPr>
                  <a:t> são inversas uma da outra;</a:t>
                </a:r>
              </a:p>
              <a:p>
                <a:pPr marL="527050" marR="5080" indent="-514350" algn="just">
                  <a:lnSpc>
                    <a:spcPct val="120900"/>
                  </a:lnSpc>
                  <a:spcBef>
                    <a:spcPts val="90"/>
                  </a:spcBef>
                  <a:buAutoNum type="arabicPeriod"/>
                </a:pPr>
                <a:endParaRPr lang="pt-BR" sz="3050" spc="75" dirty="0" smtClean="0">
                  <a:latin typeface="Verdana"/>
                  <a:cs typeface="Verdana"/>
                </a:endParaRPr>
              </a:p>
              <a:p>
                <a:pPr marL="527050" marR="5080" indent="-514350" algn="just">
                  <a:lnSpc>
                    <a:spcPct val="120900"/>
                  </a:lnSpc>
                  <a:spcBef>
                    <a:spcPts val="90"/>
                  </a:spcBef>
                  <a:buAutoNum type="arabicPeriod"/>
                </a:pPr>
                <a:endParaRPr lang="pt-BR" sz="3050" spc="75" dirty="0">
                  <a:latin typeface="Verdana"/>
                  <a:cs typeface="Verdana"/>
                </a:endParaRPr>
              </a:p>
              <a:p>
                <a:pPr marL="527050" marR="5080" indent="-514350" algn="just">
                  <a:lnSpc>
                    <a:spcPct val="120900"/>
                  </a:lnSpc>
                  <a:spcBef>
                    <a:spcPts val="90"/>
                  </a:spcBef>
                  <a:buAutoNum type="arabicPeriod"/>
                </a:pPr>
                <a:endParaRPr lang="pt-BR" sz="3050" spc="75" dirty="0">
                  <a:latin typeface="Verdana"/>
                  <a:cs typeface="Verdana"/>
                </a:endParaRPr>
              </a:p>
              <a:p>
                <a:pPr marL="527050" marR="5080" indent="-514350" algn="just">
                  <a:lnSpc>
                    <a:spcPct val="120900"/>
                  </a:lnSpc>
                  <a:spcBef>
                    <a:spcPts val="90"/>
                  </a:spcBef>
                  <a:buAutoNum type="arabicPeriod"/>
                </a:pPr>
                <a:r>
                  <a:rPr lang="pt-BR" sz="3050" spc="75" dirty="0" smtClean="0">
                    <a:latin typeface="Verdana"/>
                    <a:cs typeface="Verdana"/>
                  </a:rPr>
                  <a:t>A função logarítmica </a:t>
                </a:r>
                <a14:m>
                  <m:oMath xmlns:m="http://schemas.openxmlformats.org/officeDocument/2006/math">
                    <m:r>
                      <a:rPr lang="pt-BR" sz="3050" b="0" i="1" spc="75" smtClean="0">
                        <a:latin typeface="Cambria Math" panose="02040503050406030204" pitchFamily="18" charset="0"/>
                        <a:cs typeface="Verdana"/>
                      </a:rPr>
                      <m:t>𝑓</m:t>
                    </m:r>
                    <m:d>
                      <m:dPr>
                        <m:ctrlPr>
                          <a:rPr lang="pt-BR" sz="3050" b="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dPr>
                      <m:e>
                        <m:r>
                          <a:rPr lang="pt-BR" sz="305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𝑥</m:t>
                        </m:r>
                      </m:e>
                    </m:d>
                    <m:r>
                      <a:rPr lang="pt-BR" sz="3050" b="0" i="1" spc="75" smtClean="0">
                        <a:latin typeface="Cambria Math" panose="02040503050406030204" pitchFamily="18" charset="0"/>
                        <a:cs typeface="Verdana"/>
                      </a:rPr>
                      <m:t>= </m:t>
                    </m:r>
                    <m:sSub>
                      <m:sSubPr>
                        <m:ctrlPr>
                          <a:rPr lang="pt-BR" sz="3050" b="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bPr>
                      <m:e>
                        <m:r>
                          <a:rPr lang="pt-BR" sz="305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𝑙𝑜𝑔</m:t>
                        </m:r>
                      </m:e>
                      <m:sub>
                        <m:r>
                          <a:rPr lang="pt-BR" sz="305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𝑎</m:t>
                        </m:r>
                      </m:sub>
                    </m:sSub>
                    <m:r>
                      <a:rPr lang="pt-BR" sz="3050" b="0" i="1" spc="75" smtClean="0">
                        <a:latin typeface="Cambria Math" panose="02040503050406030204" pitchFamily="18" charset="0"/>
                        <a:cs typeface="Verdana"/>
                      </a:rPr>
                      <m:t>𝑥</m:t>
                    </m:r>
                  </m:oMath>
                </a14:m>
                <a:r>
                  <a:rPr lang="pt-BR" sz="3050" spc="75" dirty="0" smtClean="0">
                    <a:latin typeface="Verdana"/>
                    <a:cs typeface="Verdana"/>
                  </a:rPr>
                  <a:t> é crescente se, e somente se, a &gt; 1; e decrescente se, e somente se, 0 &lt; 1 &lt; 1; </a:t>
                </a:r>
                <a:r>
                  <a:rPr lang="pt-BR" sz="3050" spc="7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527050" marR="5080" indent="-514350" algn="just">
                  <a:lnSpc>
                    <a:spcPct val="120900"/>
                  </a:lnSpc>
                  <a:spcBef>
                    <a:spcPts val="90"/>
                  </a:spcBef>
                  <a:buAutoNum type="arabicPeriod"/>
                </a:pPr>
                <a:endParaRPr lang="pt-BR" sz="3050" spc="7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27050" marR="5080" indent="-514350" algn="just">
                  <a:lnSpc>
                    <a:spcPct val="120900"/>
                  </a:lnSpc>
                  <a:spcBef>
                    <a:spcPts val="90"/>
                  </a:spcBef>
                  <a:buAutoNum type="arabicPeriod"/>
                </a:pPr>
                <a:endParaRPr lang="pt-BR" sz="3050" spc="75" dirty="0">
                  <a:latin typeface="Verdana"/>
                  <a:cs typeface="Verdana"/>
                </a:endParaRPr>
              </a:p>
            </p:txBody>
          </p:sp>
        </mc:Choice>
        <mc:Fallback>
          <p:sp>
            <p:nvSpPr>
              <p:cNvPr id="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2349516"/>
                <a:ext cx="16783685" cy="6941900"/>
              </a:xfrm>
              <a:prstGeom prst="rect">
                <a:avLst/>
              </a:prstGeom>
              <a:blipFill rotWithShape="0">
                <a:blip r:embed="rId2"/>
                <a:stretch>
                  <a:fillRect l="-1344" t="-1054" r="-13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1235" y="603413"/>
            <a:ext cx="12050365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5500" spc="180" dirty="0" smtClean="0">
                <a:solidFill>
                  <a:srgbClr val="FFFFFF"/>
                </a:solidFill>
                <a:latin typeface="Verdana"/>
                <a:cs typeface="Verdana"/>
              </a:rPr>
              <a:t>Função Logarítmica </a:t>
            </a:r>
            <a:endParaRPr sz="55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14355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2349516"/>
            <a:ext cx="16783685" cy="232166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20900"/>
              </a:lnSpc>
              <a:spcBef>
                <a:spcPts val="90"/>
              </a:spcBef>
            </a:pPr>
            <a:r>
              <a:rPr lang="pt-BR" sz="3050" b="1" spc="75" dirty="0" smtClean="0">
                <a:latin typeface="Verdana"/>
                <a:cs typeface="Verdana"/>
              </a:rPr>
              <a:t>Gráfico</a:t>
            </a:r>
          </a:p>
          <a:p>
            <a:pPr marL="12700" marR="5080" algn="just">
              <a:lnSpc>
                <a:spcPct val="120900"/>
              </a:lnSpc>
              <a:spcBef>
                <a:spcPts val="90"/>
              </a:spcBef>
            </a:pPr>
            <a:endParaRPr lang="pt-BR" sz="3050" b="1" spc="75" dirty="0">
              <a:latin typeface="Verdana"/>
              <a:cs typeface="Verdana"/>
            </a:endParaRPr>
          </a:p>
          <a:p>
            <a:pPr marL="12700" marR="5080" algn="just">
              <a:lnSpc>
                <a:spcPct val="120900"/>
              </a:lnSpc>
              <a:spcBef>
                <a:spcPts val="90"/>
              </a:spcBef>
            </a:pPr>
            <a:endParaRPr lang="pt-BR" sz="3050" spc="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050" marR="5080" indent="-514350" algn="just">
              <a:lnSpc>
                <a:spcPct val="120900"/>
              </a:lnSpc>
              <a:spcBef>
                <a:spcPts val="90"/>
              </a:spcBef>
              <a:buAutoNum type="arabicPeriod"/>
            </a:pPr>
            <a:endParaRPr lang="pt-BR" sz="3050" spc="75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1235" y="603413"/>
            <a:ext cx="12050365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5500" spc="180" dirty="0" smtClean="0">
                <a:solidFill>
                  <a:srgbClr val="FFFFFF"/>
                </a:solidFill>
                <a:latin typeface="Verdana"/>
                <a:cs typeface="Verdana"/>
              </a:rPr>
              <a:t>Função Logarítmica </a:t>
            </a:r>
            <a:endParaRPr sz="5500" dirty="0">
              <a:latin typeface="Verdana"/>
              <a:cs typeface="Verdana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552700"/>
            <a:ext cx="10363200" cy="734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81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2349516"/>
            <a:ext cx="16783685" cy="232166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20900"/>
              </a:lnSpc>
              <a:spcBef>
                <a:spcPts val="90"/>
              </a:spcBef>
            </a:pPr>
            <a:r>
              <a:rPr lang="pt-BR" sz="3050" b="1" spc="75" dirty="0" smtClean="0">
                <a:latin typeface="Verdana"/>
                <a:cs typeface="Verdana"/>
              </a:rPr>
              <a:t>Gráfico</a:t>
            </a:r>
          </a:p>
          <a:p>
            <a:pPr marL="12700" marR="5080" algn="just">
              <a:lnSpc>
                <a:spcPct val="120900"/>
              </a:lnSpc>
              <a:spcBef>
                <a:spcPts val="90"/>
              </a:spcBef>
            </a:pPr>
            <a:endParaRPr lang="pt-BR" sz="3050" b="1" spc="75" dirty="0">
              <a:latin typeface="Verdana"/>
              <a:cs typeface="Verdana"/>
            </a:endParaRPr>
          </a:p>
          <a:p>
            <a:pPr marL="12700" marR="5080" algn="just">
              <a:lnSpc>
                <a:spcPct val="120900"/>
              </a:lnSpc>
              <a:spcBef>
                <a:spcPts val="90"/>
              </a:spcBef>
            </a:pPr>
            <a:endParaRPr lang="pt-BR" sz="3050" spc="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050" marR="5080" indent="-514350" algn="just">
              <a:lnSpc>
                <a:spcPct val="120900"/>
              </a:lnSpc>
              <a:spcBef>
                <a:spcPts val="90"/>
              </a:spcBef>
              <a:buAutoNum type="arabicPeriod"/>
            </a:pPr>
            <a:endParaRPr lang="pt-BR" sz="3050" spc="75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1235" y="603413"/>
            <a:ext cx="12050365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5500" spc="180" dirty="0" smtClean="0">
                <a:solidFill>
                  <a:srgbClr val="FFFFFF"/>
                </a:solidFill>
                <a:latin typeface="Verdana"/>
                <a:cs typeface="Verdana"/>
              </a:rPr>
              <a:t>Função Logarítmica </a:t>
            </a:r>
            <a:endParaRPr sz="5500" dirty="0">
              <a:latin typeface="Verdana"/>
              <a:cs typeface="Verdana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387616"/>
            <a:ext cx="10515600" cy="770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78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2"/>
              <p:cNvSpPr txBox="1"/>
              <p:nvPr/>
            </p:nvSpPr>
            <p:spPr>
              <a:xfrm>
                <a:off x="751236" y="2349516"/>
                <a:ext cx="17048450" cy="6700424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Podemos classificar as equações logarítmicas em três tipos: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200" b="1" spc="75" dirty="0" smtClean="0">
                    <a:cs typeface="Verdana"/>
                  </a:rPr>
                  <a:t>1º tipo: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600" b="1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bPr>
                      <m:e>
                        <m:r>
                          <a:rPr lang="pt-BR" sz="3600" b="1" i="1" spc="75" smtClean="0">
                            <a:latin typeface="Cambria Math" panose="02040503050406030204" pitchFamily="18" charset="0"/>
                            <a:cs typeface="Verdana"/>
                          </a:rPr>
                          <m:t>𝒍𝒐𝒈</m:t>
                        </m:r>
                      </m:e>
                      <m:sub>
                        <m:r>
                          <a:rPr lang="pt-BR" sz="3600" b="1" i="1" spc="75" smtClean="0">
                            <a:latin typeface="Cambria Math" panose="02040503050406030204" pitchFamily="18" charset="0"/>
                            <a:cs typeface="Verdana"/>
                          </a:rPr>
                          <m:t>𝒂</m:t>
                        </m:r>
                      </m:sub>
                    </m:sSub>
                    <m:r>
                      <a:rPr lang="pt-BR" sz="3600" b="1" i="1" spc="75" smtClean="0">
                        <a:latin typeface="Cambria Math" panose="02040503050406030204" pitchFamily="18" charset="0"/>
                        <a:cs typeface="Verdana"/>
                      </a:rPr>
                      <m:t>𝒇</m:t>
                    </m:r>
                    <m:d>
                      <m:dPr>
                        <m:ctrlPr>
                          <a:rPr lang="pt-BR" sz="3600" b="1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dPr>
                      <m:e>
                        <m:r>
                          <a:rPr lang="pt-BR" sz="3600" b="1" i="1" spc="75" smtClean="0">
                            <a:latin typeface="Cambria Math" panose="02040503050406030204" pitchFamily="18" charset="0"/>
                            <a:cs typeface="Verdana"/>
                          </a:rPr>
                          <m:t>𝒙</m:t>
                        </m:r>
                      </m:e>
                    </m:d>
                    <m:r>
                      <a:rPr lang="pt-BR" sz="3600" b="1" i="1" spc="75" smtClean="0">
                        <a:latin typeface="Cambria Math" panose="02040503050406030204" pitchFamily="18" charset="0"/>
                        <a:cs typeface="Verdana"/>
                      </a:rPr>
                      <m:t>= </m:t>
                    </m:r>
                    <m:sSub>
                      <m:sSubPr>
                        <m:ctrlPr>
                          <a:rPr lang="pt-BR" sz="3600" b="1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bPr>
                      <m:e>
                        <m:r>
                          <a:rPr lang="pt-BR" sz="3600" b="1" i="1" spc="75" smtClean="0">
                            <a:latin typeface="Cambria Math" panose="02040503050406030204" pitchFamily="18" charset="0"/>
                            <a:cs typeface="Verdana"/>
                          </a:rPr>
                          <m:t>𝒍𝒐𝒈</m:t>
                        </m:r>
                      </m:e>
                      <m:sub>
                        <m:r>
                          <a:rPr lang="pt-BR" sz="3600" b="1" i="1" spc="75" smtClean="0">
                            <a:latin typeface="Cambria Math" panose="02040503050406030204" pitchFamily="18" charset="0"/>
                            <a:cs typeface="Verdana"/>
                          </a:rPr>
                          <m:t>𝒂</m:t>
                        </m:r>
                      </m:sub>
                    </m:sSub>
                    <m:r>
                      <a:rPr lang="pt-BR" sz="3600" b="1" i="1" spc="75" smtClean="0">
                        <a:latin typeface="Cambria Math" panose="02040503050406030204" pitchFamily="18" charset="0"/>
                        <a:cs typeface="Verdana"/>
                      </a:rPr>
                      <m:t>𝒈</m:t>
                    </m:r>
                    <m:d>
                      <m:dPr>
                        <m:ctrlPr>
                          <a:rPr lang="pt-BR" sz="3600" b="1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dPr>
                      <m:e>
                        <m:r>
                          <a:rPr lang="pt-BR" sz="3600" b="1" i="1" spc="75" smtClean="0">
                            <a:latin typeface="Cambria Math" panose="02040503050406030204" pitchFamily="18" charset="0"/>
                            <a:cs typeface="Verdana"/>
                          </a:rPr>
                          <m:t>𝒙</m:t>
                        </m:r>
                      </m:e>
                    </m:d>
                    <m:r>
                      <a:rPr lang="pt-BR" sz="3600" b="1" i="1" spc="75" smtClean="0"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</m:oMath>
                </a14:m>
                <a:endParaRPr lang="pt-BR" sz="3050" b="1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A resolução baseia-se no seguinte fato: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Se 0 &lt; a </a:t>
                </a:r>
                <a:r>
                  <a:rPr lang="pt-BR" sz="3050" spc="7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≠ 1 então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𝑓</m:t>
                      </m:r>
                      <m:d>
                        <m:d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d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𝑥</m:t>
                          </m:r>
                        </m:e>
                      </m:d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= </m:t>
                      </m:r>
                      <m:sSub>
                        <m:sSub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𝑔</m:t>
                      </m:r>
                      <m:d>
                        <m:d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d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𝑥</m:t>
                          </m:r>
                        </m:e>
                      </m:d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           </m:t>
                          </m:r>
                        </m:e>
                      </m:groupChr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  </m:t>
                      </m:r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𝑓</m:t>
                      </m:r>
                      <m:d>
                        <m:d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d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𝑥</m:t>
                          </m:r>
                        </m:e>
                      </m:d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=</m:t>
                      </m:r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𝑔</m:t>
                      </m:r>
                      <m:d>
                        <m:d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d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𝑥</m:t>
                          </m:r>
                        </m:e>
                      </m:d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&gt;0</m:t>
                      </m:r>
                    </m:oMath>
                  </m:oMathPara>
                </a14:m>
                <a:endParaRPr lang="pt-BR" sz="3600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b="1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27050" marR="5080" indent="-514350" algn="just">
                  <a:lnSpc>
                    <a:spcPct val="120900"/>
                  </a:lnSpc>
                  <a:spcBef>
                    <a:spcPts val="90"/>
                  </a:spcBef>
                  <a:buAutoNum type="arabicPeriod"/>
                </a:pPr>
                <a:endParaRPr lang="pt-BR" sz="3050" spc="75" dirty="0">
                  <a:latin typeface="Verdana"/>
                  <a:cs typeface="Verdana"/>
                </a:endParaRPr>
              </a:p>
            </p:txBody>
          </p:sp>
        </mc:Choice>
        <mc:Fallback>
          <p:sp>
            <p:nvSpPr>
              <p:cNvPr id="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36" y="2349516"/>
                <a:ext cx="17048450" cy="6700424"/>
              </a:xfrm>
              <a:prstGeom prst="rect">
                <a:avLst/>
              </a:prstGeom>
              <a:blipFill rotWithShape="0">
                <a:blip r:embed="rId2"/>
                <a:stretch>
                  <a:fillRect l="-1359" t="-1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1235" y="603413"/>
            <a:ext cx="12050365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5500" spc="180" dirty="0" smtClean="0">
                <a:solidFill>
                  <a:srgbClr val="FFFFFF"/>
                </a:solidFill>
                <a:latin typeface="Verdana"/>
                <a:cs typeface="Verdana"/>
              </a:rPr>
              <a:t>Equações</a:t>
            </a:r>
            <a:r>
              <a:rPr lang="pt-BR" sz="5500" spc="180" dirty="0" smtClean="0">
                <a:solidFill>
                  <a:srgbClr val="FFFFFF"/>
                </a:solidFill>
                <a:latin typeface="Verdana"/>
                <a:cs typeface="Verdana"/>
              </a:rPr>
              <a:t> Logarítmicas </a:t>
            </a:r>
            <a:endParaRPr sz="5500" dirty="0">
              <a:latin typeface="Verdana"/>
              <a:cs typeface="Verdana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48200" y="6438900"/>
            <a:ext cx="9296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314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2"/>
              <p:cNvSpPr txBox="1"/>
              <p:nvPr/>
            </p:nvSpPr>
            <p:spPr>
              <a:xfrm>
                <a:off x="751236" y="2349516"/>
                <a:ext cx="17048450" cy="6700424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Podemos classificar as equações logarítmicas em três tipos: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200" b="1" spc="75" dirty="0">
                    <a:cs typeface="Verdana"/>
                  </a:rPr>
                  <a:t>2</a:t>
                </a:r>
                <a:r>
                  <a:rPr lang="pt-BR" sz="3200" b="1" spc="75" dirty="0" smtClean="0">
                    <a:cs typeface="Verdana"/>
                  </a:rPr>
                  <a:t>º tipo: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600" b="1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bPr>
                      <m:e>
                        <m:r>
                          <a:rPr lang="pt-BR" sz="3600" b="1" i="1" spc="75" smtClean="0">
                            <a:latin typeface="Cambria Math" panose="02040503050406030204" pitchFamily="18" charset="0"/>
                            <a:cs typeface="Verdana"/>
                          </a:rPr>
                          <m:t>𝒍𝒐𝒈</m:t>
                        </m:r>
                      </m:e>
                      <m:sub>
                        <m:r>
                          <a:rPr lang="pt-BR" sz="3600" b="1" i="1" spc="75" smtClean="0">
                            <a:latin typeface="Cambria Math" panose="02040503050406030204" pitchFamily="18" charset="0"/>
                            <a:cs typeface="Verdana"/>
                          </a:rPr>
                          <m:t>𝒂</m:t>
                        </m:r>
                      </m:sub>
                    </m:sSub>
                    <m:r>
                      <a:rPr lang="pt-BR" sz="3600" b="1" i="1" spc="75" smtClean="0">
                        <a:latin typeface="Cambria Math" panose="02040503050406030204" pitchFamily="18" charset="0"/>
                        <a:cs typeface="Verdana"/>
                      </a:rPr>
                      <m:t>𝒇</m:t>
                    </m:r>
                    <m:d>
                      <m:dPr>
                        <m:ctrlPr>
                          <a:rPr lang="pt-BR" sz="3600" b="1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dPr>
                      <m:e>
                        <m:r>
                          <a:rPr lang="pt-BR" sz="3600" b="1" i="1" spc="75" smtClean="0">
                            <a:latin typeface="Cambria Math" panose="02040503050406030204" pitchFamily="18" charset="0"/>
                            <a:cs typeface="Verdana"/>
                          </a:rPr>
                          <m:t>𝒙</m:t>
                        </m:r>
                      </m:e>
                    </m:d>
                    <m:r>
                      <a:rPr lang="pt-BR" sz="3600" b="1" i="1" spc="75" smtClean="0">
                        <a:latin typeface="Cambria Math" panose="02040503050406030204" pitchFamily="18" charset="0"/>
                        <a:cs typeface="Verdana"/>
                      </a:rPr>
                      <m:t>= </m:t>
                    </m:r>
                    <m:r>
                      <a:rPr lang="pt-BR" sz="3600" b="1" i="1" spc="7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∝</m:t>
                    </m:r>
                  </m:oMath>
                </a14:m>
                <a:endParaRPr lang="pt-BR" sz="3050" b="1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A resolução baseia-se no seguinte fato: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Se 0 &lt; a </a:t>
                </a:r>
                <a:r>
                  <a:rPr lang="pt-BR" sz="3050" spc="7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≠ 1 e </a:t>
                </a:r>
                <a:r>
                  <a:rPr lang="pt-BR" sz="3050" spc="75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∝ ∈ </a:t>
                </a:r>
                <a:r>
                  <a:rPr lang="pt-BR" sz="3050" spc="75" dirty="0">
                    <a:latin typeface="Verdana"/>
                    <a:cs typeface="Verdana"/>
                  </a:rPr>
                  <a:t>ℝ</a:t>
                </a:r>
                <a:r>
                  <a:rPr lang="pt-BR" sz="3050" spc="7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então </a:t>
                </a:r>
                <a:endParaRPr lang="pt-BR" sz="3050" spc="7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pc="75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𝑙𝑜𝑔</m:t>
                          </m:r>
                        </m:e>
                        <m: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r>
                        <a:rPr lang="pt-BR" sz="3600" b="0" i="1" spc="75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∝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        </m:t>
                          </m:r>
                        </m:e>
                      </m:groupChr>
                      <m:r>
                        <a:rPr lang="pt-BR" sz="3600" b="0" i="1" spc="75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3600" b="0" i="1" spc="75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pt-BR" sz="3600" b="0" i="1" spc="75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∝</m:t>
                          </m:r>
                        </m:sup>
                      </m:sSup>
                    </m:oMath>
                  </m:oMathPara>
                </a14:m>
                <a:endParaRPr lang="pt-BR" sz="3050" spc="75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b="1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27050" marR="5080" indent="-514350" algn="just">
                  <a:lnSpc>
                    <a:spcPct val="120900"/>
                  </a:lnSpc>
                  <a:spcBef>
                    <a:spcPts val="90"/>
                  </a:spcBef>
                  <a:buAutoNum type="arabicPeriod"/>
                </a:pPr>
                <a:endParaRPr lang="pt-BR" sz="3050" spc="75" dirty="0">
                  <a:latin typeface="Verdana"/>
                  <a:cs typeface="Verdana"/>
                </a:endParaRPr>
              </a:p>
            </p:txBody>
          </p:sp>
        </mc:Choice>
        <mc:Fallback>
          <p:sp>
            <p:nvSpPr>
              <p:cNvPr id="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36" y="2349516"/>
                <a:ext cx="17048450" cy="6700424"/>
              </a:xfrm>
              <a:prstGeom prst="rect">
                <a:avLst/>
              </a:prstGeom>
              <a:blipFill rotWithShape="0">
                <a:blip r:embed="rId2"/>
                <a:stretch>
                  <a:fillRect l="-1359" t="-1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1235" y="603413"/>
            <a:ext cx="12050365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5500" spc="180" dirty="0" smtClean="0">
                <a:solidFill>
                  <a:srgbClr val="FFFFFF"/>
                </a:solidFill>
                <a:latin typeface="Verdana"/>
                <a:cs typeface="Verdana"/>
              </a:rPr>
              <a:t>Equações</a:t>
            </a:r>
            <a:r>
              <a:rPr lang="pt-BR" sz="5500" spc="180" dirty="0" smtClean="0">
                <a:solidFill>
                  <a:srgbClr val="FFFFFF"/>
                </a:solidFill>
                <a:latin typeface="Verdana"/>
                <a:cs typeface="Verdana"/>
              </a:rPr>
              <a:t> Logarítmicas </a:t>
            </a:r>
            <a:endParaRPr sz="5500" dirty="0">
              <a:latin typeface="Verdana"/>
              <a:cs typeface="Verdana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151261" y="6438900"/>
            <a:ext cx="6248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/>
              <p:cNvSpPr txBox="1"/>
              <p:nvPr/>
            </p:nvSpPr>
            <p:spPr>
              <a:xfrm>
                <a:off x="1016000" y="2349516"/>
                <a:ext cx="16783685" cy="7435690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Sendo a e b números reais e positivos, com a</a:t>
                </a:r>
                <a:r>
                  <a:rPr lang="pt-BR" sz="3050" spc="7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≠1</a:t>
                </a:r>
                <a:r>
                  <a:rPr lang="pt-BR" sz="3050" spc="75" dirty="0" smtClean="0">
                    <a:latin typeface="Verdana"/>
                    <a:cs typeface="Verdana"/>
                  </a:rPr>
                  <a:t>, chama-se logaritmo de b na base a, o expoente que se deve dar à base a de modo que a potência obtida seja igual a b.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Em símbolos: se a, </a:t>
                </a:r>
                <a:r>
                  <a:rPr lang="pt-BR" sz="3050" spc="75" dirty="0">
                    <a:latin typeface="Verdana"/>
                    <a:cs typeface="Verdana"/>
                  </a:rPr>
                  <a:t>b ∈ ℝ, 0 &lt; </a:t>
                </a:r>
                <a:r>
                  <a:rPr lang="pt-BR" sz="3050" spc="75" dirty="0" smtClean="0">
                    <a:latin typeface="Verdana"/>
                    <a:cs typeface="Verdana"/>
                  </a:rPr>
                  <a:t>a</a:t>
                </a:r>
                <a:r>
                  <a:rPr lang="pt-BR" sz="3050" spc="7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≠ 1 e b &gt; 0, então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00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40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40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r>
                        <a:rPr lang="pt-BR" sz="4000" b="0" i="1" spc="75" smtClean="0">
                          <a:latin typeface="Cambria Math" panose="02040503050406030204" pitchFamily="18" charset="0"/>
                          <a:cs typeface="Verdana"/>
                        </a:rPr>
                        <m:t>𝑏</m:t>
                      </m:r>
                      <m:r>
                        <a:rPr lang="pt-BR" sz="4000" b="0" i="1" spc="75" smtClean="0">
                          <a:latin typeface="Cambria Math" panose="02040503050406030204" pitchFamily="18" charset="0"/>
                          <a:cs typeface="Verdana"/>
                        </a:rPr>
                        <m:t>=</m:t>
                      </m:r>
                      <m:r>
                        <a:rPr lang="pt-BR" sz="4000" b="0" i="1" spc="75" smtClean="0">
                          <a:latin typeface="Cambria Math" panose="02040503050406030204" pitchFamily="18" charset="0"/>
                          <a:cs typeface="Verdana"/>
                        </a:rPr>
                        <m:t>𝑥</m:t>
                      </m:r>
                      <m:r>
                        <a:rPr lang="pt-BR" sz="4000" b="0" i="1" spc="75" smtClean="0">
                          <a:latin typeface="Cambria Math" panose="02040503050406030204" pitchFamily="18" charset="0"/>
                          <a:cs typeface="Verdana"/>
                        </a:rPr>
                        <m:t>  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pt-BR" sz="40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pt-BR" sz="40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 </m:t>
                          </m:r>
                          <m:r>
                            <a:rPr lang="pt-BR" sz="40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        </m:t>
                          </m:r>
                        </m:e>
                      </m:groupChr>
                      <m:r>
                        <a:rPr lang="pt-BR" sz="4000" b="0" i="1" spc="75" smtClean="0">
                          <a:latin typeface="Cambria Math" panose="02040503050406030204" pitchFamily="18" charset="0"/>
                          <a:cs typeface="Verdana"/>
                        </a:rPr>
                        <m:t>  </m:t>
                      </m:r>
                      <m:sSup>
                        <m:sSupPr>
                          <m:ctrlPr>
                            <a:rPr lang="pt-BR" sz="40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pPr>
                        <m:e>
                          <m:r>
                            <a:rPr lang="pt-BR" sz="40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e>
                        <m:sup>
                          <m:r>
                            <a:rPr lang="pt-BR" sz="40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𝑥</m:t>
                          </m:r>
                        </m:sup>
                      </m:sSup>
                      <m:r>
                        <a:rPr lang="pt-BR" sz="4000" b="0" i="1" spc="75" smtClean="0">
                          <a:latin typeface="Cambria Math" panose="02040503050406030204" pitchFamily="18" charset="0"/>
                          <a:cs typeface="Verdana"/>
                        </a:rPr>
                        <m:t>=</m:t>
                      </m:r>
                      <m:r>
                        <a:rPr lang="pt-BR" sz="4000" b="0" i="1" spc="75" smtClean="0">
                          <a:latin typeface="Cambria Math" panose="02040503050406030204" pitchFamily="18" charset="0"/>
                          <a:cs typeface="Verdana"/>
                        </a:rPr>
                        <m:t>𝑏</m:t>
                      </m:r>
                      <m:r>
                        <a:rPr lang="pt-BR" sz="4000" b="0" i="1" spc="75" smtClean="0">
                          <a:latin typeface="Cambria Math" panose="02040503050406030204" pitchFamily="18" charset="0"/>
                          <a:cs typeface="Verdana"/>
                        </a:rPr>
                        <m:t> </m:t>
                      </m:r>
                    </m:oMath>
                  </m:oMathPara>
                </a14:m>
                <a:endParaRPr lang="pt-BR" sz="4000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4000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4000" spc="75" dirty="0" smtClean="0">
                    <a:latin typeface="Verdana"/>
                    <a:cs typeface="Verdana"/>
                  </a:rPr>
                  <a:t>a é a base do logaritmo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4000" spc="75" dirty="0" smtClean="0">
                    <a:latin typeface="Verdana"/>
                    <a:cs typeface="Verdana"/>
                  </a:rPr>
                  <a:t>b é o </a:t>
                </a:r>
                <a:r>
                  <a:rPr lang="pt-BR" sz="4000" spc="75" dirty="0" err="1" smtClean="0">
                    <a:latin typeface="Verdana"/>
                    <a:cs typeface="Verdana"/>
                  </a:rPr>
                  <a:t>logaritmando</a:t>
                </a:r>
                <a:endParaRPr lang="pt-BR" sz="4000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4000" spc="75" dirty="0" smtClean="0">
                    <a:latin typeface="Verdana"/>
                    <a:cs typeface="Verdana"/>
                  </a:rPr>
                  <a:t>x é o logaritmo </a:t>
                </a:r>
              </a:p>
            </p:txBody>
          </p:sp>
        </mc:Choice>
        <mc:Fallback xmlns="">
          <p:sp>
            <p:nvSpPr>
              <p:cNvPr id="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2349516"/>
                <a:ext cx="16783685" cy="7435690"/>
              </a:xfrm>
              <a:prstGeom prst="rect">
                <a:avLst/>
              </a:prstGeom>
              <a:blipFill rotWithShape="0">
                <a:blip r:embed="rId3"/>
                <a:stretch>
                  <a:fillRect l="-1780" t="-984" r="-1380" b="-21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1235" y="603413"/>
            <a:ext cx="6856095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0" spc="180" dirty="0" smtClean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lang="pt-BR" sz="5500" spc="180" dirty="0" err="1" smtClean="0">
                <a:solidFill>
                  <a:srgbClr val="FFFFFF"/>
                </a:solidFill>
                <a:latin typeface="Verdana"/>
                <a:cs typeface="Verdana"/>
              </a:rPr>
              <a:t>efinição</a:t>
            </a:r>
            <a:endParaRPr sz="5500" dirty="0">
              <a:latin typeface="Verdana"/>
              <a:cs typeface="Verdana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477000" y="5905500"/>
            <a:ext cx="6019800" cy="849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34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2"/>
              <p:cNvSpPr txBox="1"/>
              <p:nvPr/>
            </p:nvSpPr>
            <p:spPr>
              <a:xfrm>
                <a:off x="751236" y="2349516"/>
                <a:ext cx="17048450" cy="8296887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Podemos classificar as equações logarítmicas em três tipos: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b="1" spc="75" dirty="0">
                    <a:latin typeface="Verdana"/>
                    <a:cs typeface="Verdana"/>
                  </a:rPr>
                  <a:t>3º tipo: incógnita </a:t>
                </a:r>
                <a:r>
                  <a:rPr lang="pt-BR" sz="3050" b="1" spc="75" dirty="0" smtClean="0">
                    <a:latin typeface="Verdana"/>
                    <a:cs typeface="Verdana"/>
                  </a:rPr>
                  <a:t>auxiliar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b="1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São as equações que resolvemos fazendo inicialmente uma mudança de incógnita.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Exemplo: resolver a seguinte equação: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60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fPr>
                        <m:num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2+ </m:t>
                          </m:r>
                          <m:sSub>
                            <m:sSubPr>
                              <m:ctrlP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</m:ctrlPr>
                            </m:sSubPr>
                            <m:e>
                              <m: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  <m:t>3</m:t>
                              </m:r>
                            </m:sub>
                          </m:s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𝑥</m:t>
                          </m:r>
                        </m:num>
                        <m:den>
                          <m:sSub>
                            <m:sSubPr>
                              <m:ctrlPr>
                                <a:rPr lang="pt-BR" sz="360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</m:ctrlPr>
                            </m:sSubPr>
                            <m:e>
                              <m: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  <m:t>3</m:t>
                              </m:r>
                            </m:sub>
                          </m:s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𝑥</m:t>
                          </m:r>
                        </m:den>
                      </m:f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+ </m:t>
                      </m:r>
                      <m:f>
                        <m:f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</m:ctrlPr>
                            </m:sSubPr>
                            <m:e>
                              <m: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  <m:t>3</m:t>
                              </m:r>
                            </m:sub>
                          </m:s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𝑥</m:t>
                          </m:r>
                        </m:num>
                        <m:den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1+</m:t>
                          </m:r>
                          <m:sSub>
                            <m:sSubPr>
                              <m:ctrlP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</m:ctrlPr>
                            </m:sSubPr>
                            <m:e>
                              <m: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  <m:t>3</m:t>
                              </m:r>
                            </m:sub>
                          </m:s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𝑥</m:t>
                          </m:r>
                        </m:den>
                      </m:f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=2</m:t>
                      </m:r>
                    </m:oMath>
                  </m:oMathPara>
                </a14:m>
                <a:endParaRPr lang="pt-BR" sz="3600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b="1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27050" marR="5080" indent="-514350" algn="just">
                  <a:lnSpc>
                    <a:spcPct val="120900"/>
                  </a:lnSpc>
                  <a:spcBef>
                    <a:spcPts val="90"/>
                  </a:spcBef>
                  <a:buAutoNum type="arabicPeriod"/>
                </a:pPr>
                <a:endParaRPr lang="pt-BR" sz="3050" spc="75" dirty="0">
                  <a:latin typeface="Verdana"/>
                  <a:cs typeface="Verdana"/>
                </a:endParaRPr>
              </a:p>
            </p:txBody>
          </p:sp>
        </mc:Choice>
        <mc:Fallback>
          <p:sp>
            <p:nvSpPr>
              <p:cNvPr id="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36" y="2349516"/>
                <a:ext cx="17048450" cy="8296887"/>
              </a:xfrm>
              <a:prstGeom prst="rect">
                <a:avLst/>
              </a:prstGeom>
              <a:blipFill rotWithShape="0">
                <a:blip r:embed="rId2"/>
                <a:stretch>
                  <a:fillRect l="-1323" t="-882" r="-5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1235" y="603413"/>
            <a:ext cx="12050365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5500" spc="180" dirty="0" smtClean="0">
                <a:solidFill>
                  <a:srgbClr val="FFFFFF"/>
                </a:solidFill>
                <a:latin typeface="Verdana"/>
                <a:cs typeface="Verdana"/>
              </a:rPr>
              <a:t>Equações</a:t>
            </a:r>
            <a:r>
              <a:rPr lang="pt-BR" sz="5500" spc="180" dirty="0" smtClean="0">
                <a:solidFill>
                  <a:srgbClr val="FFFFFF"/>
                </a:solidFill>
                <a:latin typeface="Verdana"/>
                <a:cs typeface="Verdana"/>
              </a:rPr>
              <a:t> Logarítmicas </a:t>
            </a:r>
            <a:endParaRPr sz="55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19316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2"/>
              <p:cNvSpPr txBox="1"/>
              <p:nvPr/>
            </p:nvSpPr>
            <p:spPr>
              <a:xfrm>
                <a:off x="751236" y="2349516"/>
                <a:ext cx="17048450" cy="8120365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Podemos classificar as inequações </a:t>
                </a:r>
                <a:r>
                  <a:rPr lang="pt-BR" sz="3050" spc="75" dirty="0">
                    <a:latin typeface="Verdana"/>
                    <a:cs typeface="Verdana"/>
                  </a:rPr>
                  <a:t>logarítmicas em três tipos</a:t>
                </a:r>
                <a:r>
                  <a:rPr lang="pt-BR" sz="3050" spc="75" dirty="0" smtClean="0">
                    <a:latin typeface="Verdana"/>
                    <a:cs typeface="Verdana"/>
                  </a:rPr>
                  <a:t>: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b="1" spc="75" dirty="0" smtClean="0">
                    <a:latin typeface="Verdana"/>
                    <a:cs typeface="Verdana"/>
                  </a:rPr>
                  <a:t>1º tipo: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200" b="1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bPr>
                      <m:e>
                        <m:r>
                          <a:rPr lang="pt-BR" sz="3200" b="1" i="1" spc="75" smtClean="0">
                            <a:latin typeface="Cambria Math" panose="02040503050406030204" pitchFamily="18" charset="0"/>
                            <a:cs typeface="Verdana"/>
                          </a:rPr>
                          <m:t>𝒍𝒐𝒈</m:t>
                        </m:r>
                      </m:e>
                      <m:sub>
                        <m:r>
                          <a:rPr lang="pt-BR" sz="3200" b="1" i="1" spc="75" smtClean="0">
                            <a:latin typeface="Cambria Math" panose="02040503050406030204" pitchFamily="18" charset="0"/>
                            <a:cs typeface="Verdana"/>
                          </a:rPr>
                          <m:t>𝒂</m:t>
                        </m:r>
                      </m:sub>
                    </m:sSub>
                    <m:r>
                      <a:rPr lang="pt-BR" sz="3200" b="1" i="1" spc="75" smtClean="0">
                        <a:latin typeface="Cambria Math" panose="02040503050406030204" pitchFamily="18" charset="0"/>
                        <a:cs typeface="Verdana"/>
                      </a:rPr>
                      <m:t>𝒇</m:t>
                    </m:r>
                    <m:d>
                      <m:dPr>
                        <m:ctrlPr>
                          <a:rPr lang="pt-BR" sz="3200" b="1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dPr>
                      <m:e>
                        <m:r>
                          <a:rPr lang="pt-BR" sz="3200" b="1" i="1" spc="75" smtClean="0">
                            <a:latin typeface="Cambria Math" panose="02040503050406030204" pitchFamily="18" charset="0"/>
                            <a:cs typeface="Verdana"/>
                          </a:rPr>
                          <m:t>𝒙</m:t>
                        </m:r>
                      </m:e>
                    </m:d>
                    <m:r>
                      <a:rPr lang="pt-BR" sz="3200" b="1" i="1" spc="75" smtClean="0">
                        <a:latin typeface="Cambria Math" panose="02040503050406030204" pitchFamily="18" charset="0"/>
                        <a:cs typeface="Verdana"/>
                      </a:rPr>
                      <m:t>&gt; </m:t>
                    </m:r>
                    <m:sSub>
                      <m:sSubPr>
                        <m:ctrlPr>
                          <a:rPr lang="pt-BR" sz="3200" b="1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bPr>
                      <m:e>
                        <m:r>
                          <a:rPr lang="pt-BR" sz="3200" b="1" i="1" spc="75" smtClean="0">
                            <a:latin typeface="Cambria Math" panose="02040503050406030204" pitchFamily="18" charset="0"/>
                            <a:cs typeface="Verdana"/>
                          </a:rPr>
                          <m:t>𝒍𝒐𝒈</m:t>
                        </m:r>
                      </m:e>
                      <m:sub>
                        <m:r>
                          <a:rPr lang="pt-BR" sz="3200" b="1" i="1" spc="75" smtClean="0">
                            <a:latin typeface="Cambria Math" panose="02040503050406030204" pitchFamily="18" charset="0"/>
                            <a:cs typeface="Verdana"/>
                          </a:rPr>
                          <m:t>𝒂</m:t>
                        </m:r>
                      </m:sub>
                    </m:sSub>
                    <m:r>
                      <a:rPr lang="pt-BR" sz="3200" b="1" i="1" spc="75" smtClean="0">
                        <a:latin typeface="Cambria Math" panose="02040503050406030204" pitchFamily="18" charset="0"/>
                        <a:cs typeface="Verdana"/>
                      </a:rPr>
                      <m:t>𝒈</m:t>
                    </m:r>
                    <m:r>
                      <a:rPr lang="pt-BR" sz="3200" b="1" i="1" spc="75" smtClean="0">
                        <a:latin typeface="Cambria Math" panose="02040503050406030204" pitchFamily="18" charset="0"/>
                        <a:cs typeface="Verdana"/>
                      </a:rPr>
                      <m:t>(</m:t>
                    </m:r>
                    <m:r>
                      <a:rPr lang="pt-BR" sz="3200" b="1" i="1" spc="75" smtClean="0">
                        <a:latin typeface="Cambria Math" panose="02040503050406030204" pitchFamily="18" charset="0"/>
                        <a:cs typeface="Verdana"/>
                      </a:rPr>
                      <m:t>𝒙</m:t>
                    </m:r>
                    <m:r>
                      <a:rPr lang="pt-BR" sz="3200" b="1" i="1" spc="75" smtClean="0">
                        <a:latin typeface="Cambria Math" panose="02040503050406030204" pitchFamily="18" charset="0"/>
                        <a:cs typeface="Verdana"/>
                      </a:rPr>
                      <m:t>)</m:t>
                    </m:r>
                  </m:oMath>
                </a14:m>
                <a:endParaRPr lang="pt-BR" sz="3200" b="1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b="1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Devemos considerar dois casos: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1º caso: se a &gt; 1, então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b="0" i="1" spc="75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r>
                        <a:rPr lang="pt-BR" sz="3600" b="0" i="1" spc="75">
                          <a:latin typeface="Cambria Math" panose="02040503050406030204" pitchFamily="18" charset="0"/>
                          <a:cs typeface="Verdana"/>
                        </a:rPr>
                        <m:t>𝑓</m:t>
                      </m:r>
                      <m:d>
                        <m:dPr>
                          <m:ctrlP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dPr>
                        <m:e>
                          <m:r>
                            <a:rPr lang="pt-BR" sz="3600" b="0" i="1" spc="75">
                              <a:latin typeface="Cambria Math" panose="02040503050406030204" pitchFamily="18" charset="0"/>
                              <a:cs typeface="Verdana"/>
                            </a:rPr>
                            <m:t>𝑥</m:t>
                          </m:r>
                        </m:e>
                      </m:d>
                      <m:r>
                        <a:rPr lang="pt-BR" sz="3600" b="0" i="1" spc="75">
                          <a:latin typeface="Cambria Math" panose="02040503050406030204" pitchFamily="18" charset="0"/>
                          <a:cs typeface="Verdana"/>
                        </a:rPr>
                        <m:t>&gt; </m:t>
                      </m:r>
                      <m:sSub>
                        <m:sSubPr>
                          <m:ctrlP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b="0" i="1" spc="75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r>
                        <a:rPr lang="pt-BR" sz="3600" b="0" i="1" spc="75">
                          <a:latin typeface="Cambria Math" panose="02040503050406030204" pitchFamily="18" charset="0"/>
                          <a:cs typeface="Verdana"/>
                        </a:rPr>
                        <m:t>𝑔</m:t>
                      </m:r>
                      <m:d>
                        <m:dPr>
                          <m:ctrlP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dPr>
                        <m:e>
                          <m:r>
                            <a:rPr lang="pt-BR" sz="3600" b="0" i="1" spc="75">
                              <a:latin typeface="Cambria Math" panose="02040503050406030204" pitchFamily="18" charset="0"/>
                              <a:cs typeface="Verdana"/>
                            </a:rPr>
                            <m:t>𝑥</m:t>
                          </m:r>
                        </m:e>
                      </m:d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  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pt-BR" sz="360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                </m:t>
                          </m:r>
                        </m:e>
                      </m:groupChr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 </m:t>
                      </m:r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𝑓</m:t>
                      </m:r>
                      <m:d>
                        <m:dPr>
                          <m:ctrlPr>
                            <a:rPr lang="pt-BR" sz="360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d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𝑥</m:t>
                          </m:r>
                        </m:e>
                      </m:d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&gt;</m:t>
                      </m:r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𝑔</m:t>
                      </m:r>
                      <m:d>
                        <m:dPr>
                          <m:ctrlPr>
                            <a:rPr lang="pt-BR" sz="360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d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𝑥</m:t>
                          </m:r>
                        </m:e>
                      </m:d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&gt;0</m:t>
                      </m:r>
                    </m:oMath>
                  </m:oMathPara>
                </a14:m>
                <a:endParaRPr lang="pt-BR" sz="3600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2º caso: se 0 &lt; a &lt; 1, então </a:t>
                </a:r>
                <a:endParaRPr lang="pt-BR" sz="3050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r>
                        <a:rPr lang="pt-BR" sz="3600" i="1" spc="75">
                          <a:latin typeface="Cambria Math" panose="02040503050406030204" pitchFamily="18" charset="0"/>
                          <a:cs typeface="Verdana"/>
                        </a:rPr>
                        <m:t>𝑓</m:t>
                      </m:r>
                      <m:d>
                        <m:dPr>
                          <m:ctrlP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dPr>
                        <m:e>
                          <m: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  <m:t>𝑥</m:t>
                          </m:r>
                        </m:e>
                      </m:d>
                      <m:r>
                        <a:rPr lang="pt-BR" sz="3600" i="1" spc="75">
                          <a:latin typeface="Cambria Math" panose="02040503050406030204" pitchFamily="18" charset="0"/>
                          <a:cs typeface="Verdana"/>
                        </a:rPr>
                        <m:t>&gt; </m:t>
                      </m:r>
                      <m:sSub>
                        <m:sSubPr>
                          <m:ctrlP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r>
                        <a:rPr lang="pt-BR" sz="3600" i="1" spc="75">
                          <a:latin typeface="Cambria Math" panose="02040503050406030204" pitchFamily="18" charset="0"/>
                          <a:cs typeface="Verdana"/>
                        </a:rPr>
                        <m:t>𝑔</m:t>
                      </m:r>
                      <m:d>
                        <m:dPr>
                          <m:ctrlP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dPr>
                        <m:e>
                          <m: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  <m:t>𝑥</m:t>
                          </m:r>
                        </m:e>
                      </m:d>
                      <m:r>
                        <a:rPr lang="pt-BR" sz="3600" i="1" spc="75">
                          <a:latin typeface="Cambria Math" panose="02040503050406030204" pitchFamily="18" charset="0"/>
                          <a:cs typeface="Verdana"/>
                        </a:rPr>
                        <m:t>  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  <m:t> </m:t>
                          </m:r>
                          <m: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  <m:t>               </m:t>
                          </m:r>
                        </m:e>
                      </m:groupChr>
                      <m:r>
                        <a:rPr lang="pt-BR" sz="3600" i="1" spc="75">
                          <a:latin typeface="Cambria Math" panose="02040503050406030204" pitchFamily="18" charset="0"/>
                          <a:cs typeface="Verdana"/>
                        </a:rPr>
                        <m:t> </m:t>
                      </m:r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0&lt;</m:t>
                      </m:r>
                      <m:r>
                        <a:rPr lang="pt-BR" sz="3600" i="1" spc="75">
                          <a:latin typeface="Cambria Math" panose="02040503050406030204" pitchFamily="18" charset="0"/>
                          <a:cs typeface="Verdana"/>
                        </a:rPr>
                        <m:t>𝑓</m:t>
                      </m:r>
                      <m:d>
                        <m:dPr>
                          <m:ctrlP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dPr>
                        <m:e>
                          <m: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  <m:t>𝑥</m:t>
                          </m:r>
                        </m:e>
                      </m:d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&lt;</m:t>
                      </m:r>
                      <m:r>
                        <a:rPr lang="pt-BR" sz="3600" i="1" spc="75">
                          <a:latin typeface="Cambria Math" panose="02040503050406030204" pitchFamily="18" charset="0"/>
                          <a:cs typeface="Verdana"/>
                        </a:rPr>
                        <m:t>𝑔</m:t>
                      </m:r>
                      <m:d>
                        <m:dPr>
                          <m:ctrlP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dPr>
                        <m:e>
                          <m: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BR" sz="3200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Verdana"/>
                  <a:cs typeface="Verdana"/>
                </a:endParaRPr>
              </a:p>
            </p:txBody>
          </p:sp>
        </mc:Choice>
        <mc:Fallback>
          <p:sp>
            <p:nvSpPr>
              <p:cNvPr id="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36" y="2349516"/>
                <a:ext cx="17048450" cy="8120365"/>
              </a:xfrm>
              <a:prstGeom prst="rect">
                <a:avLst/>
              </a:prstGeom>
              <a:blipFill rotWithShape="0">
                <a:blip r:embed="rId2"/>
                <a:stretch>
                  <a:fillRect l="-1323" t="-9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1235" y="603413"/>
            <a:ext cx="12050365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5500" spc="180" dirty="0" smtClean="0">
                <a:solidFill>
                  <a:srgbClr val="FFFFFF"/>
                </a:solidFill>
                <a:latin typeface="Verdana"/>
                <a:cs typeface="Verdana"/>
              </a:rPr>
              <a:t>Inequações Logarítmicas </a:t>
            </a:r>
            <a:endParaRPr sz="5500" dirty="0">
              <a:latin typeface="Verdana"/>
              <a:cs typeface="Verdana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419600" y="6438900"/>
            <a:ext cx="9677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419600" y="9029700"/>
            <a:ext cx="96774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733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2"/>
              <p:cNvSpPr txBox="1"/>
              <p:nvPr/>
            </p:nvSpPr>
            <p:spPr>
              <a:xfrm>
                <a:off x="751236" y="2349516"/>
                <a:ext cx="17048450" cy="8292142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Podemos classificar as inequações </a:t>
                </a:r>
                <a:r>
                  <a:rPr lang="pt-BR" sz="3050" spc="75" dirty="0">
                    <a:latin typeface="Verdana"/>
                    <a:cs typeface="Verdana"/>
                  </a:rPr>
                  <a:t>logarítmicas em três tipos</a:t>
                </a:r>
                <a:r>
                  <a:rPr lang="pt-BR" sz="3050" spc="75" dirty="0" smtClean="0">
                    <a:latin typeface="Verdana"/>
                    <a:cs typeface="Verdana"/>
                  </a:rPr>
                  <a:t>: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b="1" spc="75" dirty="0" smtClean="0">
                    <a:latin typeface="Verdana"/>
                    <a:cs typeface="Verdana"/>
                  </a:rPr>
                  <a:t>2º tipo: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200" b="1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bPr>
                      <m:e>
                        <m:r>
                          <a:rPr lang="pt-BR" sz="3200" b="1" i="1" spc="75" smtClean="0">
                            <a:latin typeface="Cambria Math" panose="02040503050406030204" pitchFamily="18" charset="0"/>
                            <a:cs typeface="Verdana"/>
                          </a:rPr>
                          <m:t>𝒍𝒐𝒈</m:t>
                        </m:r>
                      </m:e>
                      <m:sub>
                        <m:r>
                          <a:rPr lang="pt-BR" sz="3200" b="1" i="1" spc="75" smtClean="0">
                            <a:latin typeface="Cambria Math" panose="02040503050406030204" pitchFamily="18" charset="0"/>
                            <a:cs typeface="Verdana"/>
                          </a:rPr>
                          <m:t>𝒂</m:t>
                        </m:r>
                      </m:sub>
                    </m:sSub>
                    <m:r>
                      <a:rPr lang="pt-BR" sz="3200" b="1" i="1" spc="75" smtClean="0">
                        <a:latin typeface="Cambria Math" panose="02040503050406030204" pitchFamily="18" charset="0"/>
                        <a:cs typeface="Verdana"/>
                      </a:rPr>
                      <m:t>𝒇</m:t>
                    </m:r>
                    <m:d>
                      <m:dPr>
                        <m:ctrlPr>
                          <a:rPr lang="pt-BR" sz="3200" b="1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dPr>
                      <m:e>
                        <m:r>
                          <a:rPr lang="pt-BR" sz="3200" b="1" i="1" spc="75" smtClean="0">
                            <a:latin typeface="Cambria Math" panose="02040503050406030204" pitchFamily="18" charset="0"/>
                            <a:cs typeface="Verdana"/>
                          </a:rPr>
                          <m:t>𝒙</m:t>
                        </m:r>
                      </m:e>
                    </m:d>
                    <m:r>
                      <a:rPr lang="pt-BR" sz="3200" b="1" i="1" spc="75" smtClean="0">
                        <a:latin typeface="Cambria Math" panose="02040503050406030204" pitchFamily="18" charset="0"/>
                        <a:cs typeface="Verdana"/>
                      </a:rPr>
                      <m:t>&gt;</m:t>
                    </m:r>
                    <m:r>
                      <a:rPr lang="pt-BR" sz="3200" b="1" i="1" spc="75" smtClean="0">
                        <a:latin typeface="Cambria Math" panose="02040503050406030204" pitchFamily="18" charset="0"/>
                        <a:cs typeface="Verdana"/>
                      </a:rPr>
                      <m:t>𝒌</m:t>
                    </m:r>
                  </m:oMath>
                </a14:m>
                <a:endParaRPr lang="pt-BR" sz="3200" b="1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200" b="1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Para resolvermos uma inequação deste tipo, basta notarmos que o número real k pode ser assim expresso: </a:t>
                </a:r>
                <a:endParaRPr lang="pt-BR" sz="3050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𝑘</m:t>
                      </m:r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=</m:t>
                      </m:r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𝑘</m:t>
                      </m:r>
                      <m:r>
                        <a:rPr lang="pt-BR" sz="3600" b="0" i="1" spc="75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/>
                        </a:rPr>
                        <m:t>∙ </m:t>
                      </m:r>
                      <m:sSub>
                        <m:sSub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r>
                        <a:rPr lang="pt-BR" sz="3600" b="0" i="1" spc="75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/>
                        </a:rPr>
                        <m:t>𝑎</m:t>
                      </m:r>
                      <m:r>
                        <a:rPr lang="pt-BR" sz="3600" b="0" i="1" spc="75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/>
                        </a:rPr>
                        <m:t>= </m:t>
                      </m:r>
                      <m:sSub>
                        <m:sSub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sSup>
                        <m:sSup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</m:ctrlPr>
                        </m:sSup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e>
                        <m:sup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pt-BR" sz="3050" b="0" spc="75" dirty="0" smtClean="0">
                  <a:latin typeface="Verdana"/>
                  <a:ea typeface="Cambria Math" panose="02040503050406030204" pitchFamily="18" charset="0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Portanto são equivalentes as inequações: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𝑓</m:t>
                      </m:r>
                      <m:d>
                        <m:d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d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𝑥</m:t>
                          </m:r>
                        </m:e>
                      </m:d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&gt;</m:t>
                      </m:r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𝑘</m:t>
                      </m:r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  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                    </m:t>
                          </m:r>
                        </m:e>
                      </m:groupChr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 </m:t>
                      </m:r>
                      <m:sSub>
                        <m:sSub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𝑓</m:t>
                      </m:r>
                      <m:d>
                        <m:d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d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𝑥</m:t>
                          </m:r>
                        </m:e>
                      </m:d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&gt; </m:t>
                      </m:r>
                      <m:sSub>
                        <m:sSub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sSup>
                        <m:sSup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p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e>
                        <m:sup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𝑘</m:t>
                          </m:r>
                        </m:sup>
                      </m:sSup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 </m:t>
                      </m:r>
                    </m:oMath>
                  </m:oMathPara>
                </a14:m>
                <a:endParaRPr lang="pt-BR" sz="3600" b="0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e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r>
                        <a:rPr lang="pt-BR" sz="3600" i="1" spc="75">
                          <a:latin typeface="Cambria Math" panose="02040503050406030204" pitchFamily="18" charset="0"/>
                          <a:cs typeface="Verdana"/>
                        </a:rPr>
                        <m:t>𝑓</m:t>
                      </m:r>
                      <m:d>
                        <m:dPr>
                          <m:ctrlP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dPr>
                        <m:e>
                          <m: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  <m:t>𝑥</m:t>
                          </m:r>
                        </m:e>
                      </m:d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&lt;</m:t>
                      </m:r>
                      <m:r>
                        <a:rPr lang="pt-BR" sz="3600" i="1" spc="75">
                          <a:latin typeface="Cambria Math" panose="02040503050406030204" pitchFamily="18" charset="0"/>
                          <a:cs typeface="Verdana"/>
                        </a:rPr>
                        <m:t>𝑘</m:t>
                      </m:r>
                      <m:r>
                        <a:rPr lang="pt-BR" sz="3600" i="1" spc="75">
                          <a:latin typeface="Cambria Math" panose="02040503050406030204" pitchFamily="18" charset="0"/>
                          <a:cs typeface="Verdana"/>
                        </a:rPr>
                        <m:t>  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  <m:t> </m:t>
                          </m:r>
                          <m: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  <m:t>                   </m:t>
                          </m:r>
                        </m:e>
                      </m:groupChr>
                      <m:r>
                        <a:rPr lang="pt-BR" sz="3600" i="1" spc="75">
                          <a:latin typeface="Cambria Math" panose="02040503050406030204" pitchFamily="18" charset="0"/>
                          <a:cs typeface="Verdana"/>
                        </a:rPr>
                        <m:t> </m:t>
                      </m:r>
                      <m:sSub>
                        <m:sSubPr>
                          <m:ctrlP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r>
                        <a:rPr lang="pt-BR" sz="3600" i="1" spc="75">
                          <a:latin typeface="Cambria Math" panose="02040503050406030204" pitchFamily="18" charset="0"/>
                          <a:cs typeface="Verdana"/>
                        </a:rPr>
                        <m:t>𝑓</m:t>
                      </m:r>
                      <m:d>
                        <m:dPr>
                          <m:ctrlP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dPr>
                        <m:e>
                          <m: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  <m:t>𝑥</m:t>
                          </m:r>
                        </m:e>
                      </m:d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&lt;</m:t>
                      </m:r>
                      <m:r>
                        <a:rPr lang="pt-BR" sz="3600" i="1" spc="75">
                          <a:latin typeface="Cambria Math" panose="02040503050406030204" pitchFamily="18" charset="0"/>
                          <a:cs typeface="Verdana"/>
                        </a:rPr>
                        <m:t> </m:t>
                      </m:r>
                      <m:sSub>
                        <m:sSubPr>
                          <m:ctrlP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sSup>
                        <m:sSupPr>
                          <m:ctrlP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pPr>
                        <m:e>
                          <m: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e>
                        <m:sup>
                          <m:r>
                            <a:rPr lang="pt-BR" sz="3600" i="1" spc="75">
                              <a:latin typeface="Cambria Math" panose="02040503050406030204" pitchFamily="18" charset="0"/>
                              <a:cs typeface="Verdana"/>
                            </a:rPr>
                            <m:t>𝑘</m:t>
                          </m:r>
                        </m:sup>
                      </m:sSup>
                      <m:r>
                        <a:rPr lang="pt-BR" sz="3600" i="1" spc="75">
                          <a:latin typeface="Cambria Math" panose="02040503050406030204" pitchFamily="18" charset="0"/>
                          <a:cs typeface="Verdana"/>
                        </a:rPr>
                        <m:t> </m:t>
                      </m:r>
                    </m:oMath>
                  </m:oMathPara>
                </a14:m>
                <a:endParaRPr lang="pt-BR" sz="3050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 smtClean="0">
                  <a:latin typeface="Verdana"/>
                  <a:cs typeface="Verdana"/>
                </a:endParaRPr>
              </a:p>
            </p:txBody>
          </p:sp>
        </mc:Choice>
        <mc:Fallback>
          <p:sp>
            <p:nvSpPr>
              <p:cNvPr id="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36" y="2349516"/>
                <a:ext cx="17048450" cy="8292142"/>
              </a:xfrm>
              <a:prstGeom prst="rect">
                <a:avLst/>
              </a:prstGeom>
              <a:blipFill rotWithShape="0">
                <a:blip r:embed="rId2"/>
                <a:stretch>
                  <a:fillRect l="-1323" t="-882" r="-13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1235" y="603413"/>
            <a:ext cx="12050365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5500" spc="180" dirty="0" smtClean="0">
                <a:solidFill>
                  <a:srgbClr val="FFFFFF"/>
                </a:solidFill>
                <a:latin typeface="Verdana"/>
                <a:cs typeface="Verdana"/>
              </a:rPr>
              <a:t>Inequações Logarítmicas </a:t>
            </a:r>
            <a:endParaRPr sz="55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4059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1236" y="2349516"/>
            <a:ext cx="17048450" cy="4051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20900"/>
              </a:lnSpc>
              <a:spcBef>
                <a:spcPts val="90"/>
              </a:spcBef>
            </a:pPr>
            <a:r>
              <a:rPr lang="pt-BR" sz="3050" spc="75" dirty="0" smtClean="0">
                <a:latin typeface="Verdana"/>
                <a:cs typeface="Verdana"/>
              </a:rPr>
              <a:t>Podemos classificar as inequações </a:t>
            </a:r>
            <a:r>
              <a:rPr lang="pt-BR" sz="3050" spc="75" dirty="0">
                <a:latin typeface="Verdana"/>
                <a:cs typeface="Verdana"/>
              </a:rPr>
              <a:t>logarítmicas em três tipos</a:t>
            </a:r>
            <a:r>
              <a:rPr lang="pt-BR" sz="3050" spc="75" dirty="0" smtClean="0">
                <a:latin typeface="Verdana"/>
                <a:cs typeface="Verdana"/>
              </a:rPr>
              <a:t>:</a:t>
            </a:r>
          </a:p>
          <a:p>
            <a:pPr marL="12700" marR="5080" algn="just">
              <a:lnSpc>
                <a:spcPct val="120900"/>
              </a:lnSpc>
              <a:spcBef>
                <a:spcPts val="90"/>
              </a:spcBef>
            </a:pPr>
            <a:endParaRPr lang="pt-BR" sz="3050" spc="75" dirty="0">
              <a:latin typeface="Verdana"/>
              <a:cs typeface="Verdana"/>
            </a:endParaRPr>
          </a:p>
          <a:p>
            <a:pPr marL="12700" marR="5080" algn="just">
              <a:lnSpc>
                <a:spcPct val="120900"/>
              </a:lnSpc>
              <a:spcBef>
                <a:spcPts val="90"/>
              </a:spcBef>
            </a:pPr>
            <a:r>
              <a:rPr lang="pt-BR" sz="3050" b="1" spc="75" dirty="0">
                <a:latin typeface="Verdana"/>
                <a:cs typeface="Verdana"/>
              </a:rPr>
              <a:t>3</a:t>
            </a:r>
            <a:r>
              <a:rPr lang="pt-BR" sz="3050" b="1" spc="75" dirty="0" smtClean="0">
                <a:latin typeface="Verdana"/>
                <a:cs typeface="Verdana"/>
              </a:rPr>
              <a:t>º tipo: incógnita auxiliar </a:t>
            </a:r>
          </a:p>
          <a:p>
            <a:pPr marL="12700" marR="5080" algn="just">
              <a:lnSpc>
                <a:spcPct val="120900"/>
              </a:lnSpc>
              <a:spcBef>
                <a:spcPts val="90"/>
              </a:spcBef>
            </a:pPr>
            <a:endParaRPr lang="pt-BR" sz="3050" b="1" spc="75" dirty="0">
              <a:latin typeface="Verdana"/>
              <a:cs typeface="Verdana"/>
            </a:endParaRPr>
          </a:p>
          <a:p>
            <a:pPr marL="12700" marR="5080" algn="just">
              <a:lnSpc>
                <a:spcPct val="120900"/>
              </a:lnSpc>
              <a:spcBef>
                <a:spcPts val="90"/>
              </a:spcBef>
            </a:pPr>
            <a:r>
              <a:rPr lang="pt-BR" sz="3050" spc="75" dirty="0" smtClean="0">
                <a:latin typeface="Verdana"/>
                <a:cs typeface="Verdana"/>
              </a:rPr>
              <a:t>São as inequações que resolvemos inicialmente fazendo uma mudança de incógnita.</a:t>
            </a:r>
          </a:p>
          <a:p>
            <a:pPr marL="12700" marR="5080" algn="just">
              <a:lnSpc>
                <a:spcPct val="120900"/>
              </a:lnSpc>
              <a:spcBef>
                <a:spcPts val="90"/>
              </a:spcBef>
            </a:pPr>
            <a:endParaRPr lang="pt-BR" sz="3050" spc="75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1235" y="603413"/>
            <a:ext cx="12050365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5500" spc="180" dirty="0" smtClean="0">
                <a:solidFill>
                  <a:srgbClr val="FFFFFF"/>
                </a:solidFill>
                <a:latin typeface="Verdana"/>
                <a:cs typeface="Verdana"/>
              </a:rPr>
              <a:t>Inequações Logarítmicas </a:t>
            </a:r>
            <a:endParaRPr sz="55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00635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1991995"/>
            </a:xfrm>
            <a:custGeom>
              <a:avLst/>
              <a:gdLst/>
              <a:ahLst/>
              <a:cxnLst/>
              <a:rect l="l" t="t" r="r" b="b"/>
              <a:pathLst>
                <a:path w="18288000" h="1991995">
                  <a:moveTo>
                    <a:pt x="0" y="0"/>
                  </a:moveTo>
                  <a:lnTo>
                    <a:pt x="18287999" y="0"/>
                  </a:lnTo>
                  <a:lnTo>
                    <a:pt x="18287999" y="1991631"/>
                  </a:lnTo>
                  <a:lnTo>
                    <a:pt x="0" y="19916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0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3450" y="0"/>
              <a:ext cx="14984730" cy="10287000"/>
            </a:xfrm>
            <a:custGeom>
              <a:avLst/>
              <a:gdLst/>
              <a:ahLst/>
              <a:cxnLst/>
              <a:rect l="l" t="t" r="r" b="b"/>
              <a:pathLst>
                <a:path w="14984730" h="10287000">
                  <a:moveTo>
                    <a:pt x="14984548" y="10286999"/>
                  </a:moveTo>
                  <a:lnTo>
                    <a:pt x="0" y="10286998"/>
                  </a:lnTo>
                  <a:lnTo>
                    <a:pt x="13330454" y="0"/>
                  </a:lnTo>
                  <a:lnTo>
                    <a:pt x="14588608" y="0"/>
                  </a:lnTo>
                  <a:lnTo>
                    <a:pt x="14984548" y="513080"/>
                  </a:lnTo>
                  <a:lnTo>
                    <a:pt x="14984548" y="10286999"/>
                  </a:lnTo>
                  <a:close/>
                </a:path>
              </a:pathLst>
            </a:custGeom>
            <a:solidFill>
              <a:srgbClr val="73001D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120"/>
              </a:spcBef>
              <a:tabLst>
                <a:tab pos="861060" algn="l"/>
                <a:tab pos="1595755" algn="l"/>
                <a:tab pos="2336165" algn="l"/>
                <a:tab pos="2804795" algn="l"/>
                <a:tab pos="3557904" algn="l"/>
                <a:tab pos="4329430" algn="l"/>
                <a:tab pos="5099050" algn="l"/>
                <a:tab pos="6304280" algn="l"/>
                <a:tab pos="6729730" algn="l"/>
              </a:tabLst>
            </a:pPr>
            <a:r>
              <a:rPr spc="1125" dirty="0"/>
              <a:t>O	</a:t>
            </a:r>
            <a:r>
              <a:rPr spc="860" dirty="0"/>
              <a:t>B	</a:t>
            </a:r>
            <a:r>
              <a:rPr spc="905" dirty="0"/>
              <a:t>R	</a:t>
            </a:r>
            <a:r>
              <a:rPr spc="220" dirty="0"/>
              <a:t>I	</a:t>
            </a:r>
            <a:r>
              <a:rPr spc="800" dirty="0"/>
              <a:t>G	</a:t>
            </a:r>
            <a:r>
              <a:rPr spc="1150" dirty="0"/>
              <a:t>A	</a:t>
            </a:r>
            <a:r>
              <a:rPr spc="1130" dirty="0"/>
              <a:t>D	</a:t>
            </a:r>
            <a:r>
              <a:rPr spc="1125" dirty="0"/>
              <a:t>O	</a:t>
            </a:r>
            <a:r>
              <a:rPr sz="3700" b="0" spc="400" dirty="0">
                <a:latin typeface="Lato Light"/>
                <a:cs typeface="Lato Light"/>
              </a:rPr>
              <a:t>!	!</a:t>
            </a:r>
            <a:endParaRPr sz="3700">
              <a:latin typeface="Lato Light"/>
              <a:cs typeface="Lato Ligh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214859" y="168639"/>
            <a:ext cx="6059170" cy="10107295"/>
            <a:chOff x="12214859" y="168639"/>
            <a:chExt cx="6059170" cy="10107295"/>
          </a:xfrm>
        </p:grpSpPr>
        <p:sp>
          <p:nvSpPr>
            <p:cNvPr id="7" name="object 7"/>
            <p:cNvSpPr/>
            <p:nvPr/>
          </p:nvSpPr>
          <p:spPr>
            <a:xfrm>
              <a:off x="17139970" y="9142338"/>
              <a:ext cx="1133474" cy="11334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064313" y="9344283"/>
              <a:ext cx="1895474" cy="8762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214859" y="9420971"/>
              <a:ext cx="2438399" cy="7143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711555" y="168639"/>
              <a:ext cx="2143124" cy="16287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3467100"/>
            <a:ext cx="16783685" cy="52125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20900"/>
              </a:lnSpc>
              <a:spcBef>
                <a:spcPts val="90"/>
              </a:spcBef>
            </a:pPr>
            <a:r>
              <a:rPr lang="pt-BR" sz="3050" spc="75" dirty="0" smtClean="0">
                <a:latin typeface="Verdana"/>
                <a:cs typeface="Verdana"/>
              </a:rPr>
              <a:t>Logaritmos </a:t>
            </a:r>
            <a:r>
              <a:rPr lang="pt-BR" sz="3050" spc="75" dirty="0" err="1" smtClean="0">
                <a:latin typeface="Verdana"/>
                <a:cs typeface="Verdana"/>
              </a:rPr>
              <a:t>neperianos</a:t>
            </a:r>
            <a:r>
              <a:rPr lang="pt-BR" sz="3050" spc="75" dirty="0" smtClean="0">
                <a:latin typeface="Verdana"/>
                <a:cs typeface="Verdana"/>
              </a:rPr>
              <a:t>, também conhecidos como logaritmos naturais, são os logaritmos cuja base é </a:t>
            </a:r>
            <a:r>
              <a:rPr lang="pt-BR" sz="3050" i="1" spc="75" dirty="0" smtClean="0">
                <a:latin typeface="Verdana"/>
                <a:cs typeface="Verdana"/>
              </a:rPr>
              <a:t>e</a:t>
            </a:r>
            <a:r>
              <a:rPr lang="pt-BR" sz="3050" spc="75" dirty="0" smtClean="0">
                <a:latin typeface="Verdana"/>
                <a:cs typeface="Verdana"/>
              </a:rPr>
              <a:t>, onde e = 2,71828...</a:t>
            </a:r>
          </a:p>
          <a:p>
            <a:pPr marL="12700" marR="5080" algn="just">
              <a:lnSpc>
                <a:spcPct val="120900"/>
              </a:lnSpc>
              <a:spcBef>
                <a:spcPts val="90"/>
              </a:spcBef>
            </a:pPr>
            <a:endParaRPr lang="pt-BR" sz="3050" spc="75" dirty="0" smtClean="0">
              <a:latin typeface="Verdana"/>
              <a:cs typeface="Verdana"/>
            </a:endParaRPr>
          </a:p>
          <a:p>
            <a:pPr marL="12700" marR="5080" algn="just">
              <a:lnSpc>
                <a:spcPct val="120900"/>
              </a:lnSpc>
              <a:spcBef>
                <a:spcPts val="90"/>
              </a:spcBef>
            </a:pPr>
            <a:r>
              <a:rPr lang="pt-BR" sz="3050" spc="75" dirty="0" smtClean="0">
                <a:latin typeface="Verdana"/>
                <a:cs typeface="Verdana"/>
              </a:rPr>
              <a:t>Indicaremos o logaritmo </a:t>
            </a:r>
            <a:r>
              <a:rPr lang="pt-BR" sz="3050" spc="75" dirty="0" err="1" smtClean="0">
                <a:latin typeface="Verdana"/>
                <a:cs typeface="Verdana"/>
              </a:rPr>
              <a:t>neperiano</a:t>
            </a:r>
            <a:r>
              <a:rPr lang="pt-BR" sz="3050" spc="75" dirty="0" smtClean="0">
                <a:latin typeface="Verdana"/>
                <a:cs typeface="Verdana"/>
              </a:rPr>
              <a:t> pela notação </a:t>
            </a:r>
            <a:r>
              <a:rPr lang="pt-BR" sz="3050" spc="75" dirty="0" err="1" smtClean="0">
                <a:latin typeface="Verdana"/>
                <a:cs typeface="Verdana"/>
              </a:rPr>
              <a:t>ln</a:t>
            </a:r>
            <a:r>
              <a:rPr lang="pt-BR" sz="3050" spc="75" dirty="0" smtClean="0">
                <a:latin typeface="Verdana"/>
                <a:cs typeface="Verdana"/>
              </a:rPr>
              <a:t> x;</a:t>
            </a:r>
          </a:p>
          <a:p>
            <a:pPr marL="12700" marR="5080" algn="just">
              <a:lnSpc>
                <a:spcPct val="120900"/>
              </a:lnSpc>
              <a:spcBef>
                <a:spcPts val="90"/>
              </a:spcBef>
            </a:pPr>
            <a:endParaRPr lang="pt-BR" sz="3050" spc="75" dirty="0" smtClean="0">
              <a:latin typeface="Verdana"/>
              <a:cs typeface="Verdana"/>
            </a:endParaRPr>
          </a:p>
          <a:p>
            <a:pPr marL="12700" marR="5080" algn="just">
              <a:lnSpc>
                <a:spcPct val="120900"/>
              </a:lnSpc>
              <a:spcBef>
                <a:spcPts val="90"/>
              </a:spcBef>
            </a:pPr>
            <a:endParaRPr lang="pt-BR" sz="3050" b="0" spc="75" dirty="0">
              <a:latin typeface="Verdana"/>
              <a:cs typeface="Verdana"/>
            </a:endParaRPr>
          </a:p>
          <a:p>
            <a:pPr marL="12700" marR="5080" algn="just">
              <a:lnSpc>
                <a:spcPct val="120900"/>
              </a:lnSpc>
              <a:spcBef>
                <a:spcPts val="90"/>
              </a:spcBef>
            </a:pPr>
            <a:r>
              <a:rPr lang="pt-BR" sz="3050" spc="75" dirty="0">
                <a:latin typeface="Verdana"/>
                <a:cs typeface="Verdana"/>
              </a:rPr>
              <a:t>Logaritmos decimais são os logaritmos cuja base é </a:t>
            </a:r>
            <a:r>
              <a:rPr lang="pt-BR" sz="3050" spc="75" dirty="0" smtClean="0">
                <a:latin typeface="Verdana"/>
                <a:cs typeface="Verdana"/>
              </a:rPr>
              <a:t>10.</a:t>
            </a:r>
          </a:p>
          <a:p>
            <a:pPr marL="12700" marR="5080" algn="just">
              <a:lnSpc>
                <a:spcPct val="120900"/>
              </a:lnSpc>
              <a:spcBef>
                <a:spcPts val="90"/>
              </a:spcBef>
            </a:pPr>
            <a:endParaRPr lang="pt-BR" sz="3050" spc="75" dirty="0">
              <a:latin typeface="Verdana"/>
              <a:cs typeface="Verdana"/>
            </a:endParaRPr>
          </a:p>
          <a:p>
            <a:pPr marL="12700" marR="5080" algn="just">
              <a:lnSpc>
                <a:spcPct val="120900"/>
              </a:lnSpc>
              <a:spcBef>
                <a:spcPts val="90"/>
              </a:spcBef>
            </a:pPr>
            <a:r>
              <a:rPr lang="pt-BR" sz="3050" spc="75" dirty="0" smtClean="0">
                <a:latin typeface="Verdana"/>
                <a:cs typeface="Verdana"/>
              </a:rPr>
              <a:t>Indicaremos o logaritmo decimal pela notação log x.</a:t>
            </a:r>
            <a:endParaRPr lang="pt-BR" sz="3050" spc="75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1235" y="603413"/>
            <a:ext cx="6856095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0" spc="180" dirty="0" smtClean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lang="pt-BR" sz="5500" spc="180" dirty="0" err="1" smtClean="0">
                <a:solidFill>
                  <a:srgbClr val="FFFFFF"/>
                </a:solidFill>
                <a:latin typeface="Verdana"/>
                <a:cs typeface="Verdana"/>
              </a:rPr>
              <a:t>efinição</a:t>
            </a:r>
            <a:endParaRPr sz="55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7666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/>
              <p:cNvSpPr txBox="1"/>
              <p:nvPr/>
            </p:nvSpPr>
            <p:spPr>
              <a:xfrm>
                <a:off x="1016000" y="2349516"/>
                <a:ext cx="16783685" cy="5687967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Exemplos: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Verdana"/>
                  <a:cs typeface="Verdana"/>
                </a:endParaRPr>
              </a:p>
              <a:p>
                <a:pPr marL="755650" marR="5080" indent="-742950" algn="just">
                  <a:lnSpc>
                    <a:spcPct val="120900"/>
                  </a:lnSpc>
                  <a:spcBef>
                    <a:spcPts val="90"/>
                  </a:spcBef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360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bPr>
                      <m:e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𝑙𝑜𝑔</m:t>
                        </m:r>
                      </m:e>
                      <m:sub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2</m:t>
                        </m:r>
                      </m:sub>
                    </m:sSub>
                    <m:r>
                      <a:rPr lang="pt-BR" sz="3600" b="0" i="1" spc="75" smtClean="0">
                        <a:latin typeface="Cambria Math" panose="02040503050406030204" pitchFamily="18" charset="0"/>
                        <a:cs typeface="Verdana"/>
                      </a:rPr>
                      <m:t>8=3</m:t>
                    </m:r>
                  </m:oMath>
                </a14:m>
                <a:endParaRPr lang="pt-BR" sz="3600" b="0" i="1" spc="75" dirty="0" smtClean="0">
                  <a:latin typeface="Cambria Math" panose="02040503050406030204" pitchFamily="18" charset="0"/>
                  <a:cs typeface="Verdana"/>
                </a:endParaRPr>
              </a:p>
              <a:p>
                <a:pPr marL="755650" marR="5080" indent="-742950" algn="just">
                  <a:lnSpc>
                    <a:spcPct val="120900"/>
                  </a:lnSpc>
                  <a:spcBef>
                    <a:spcPts val="90"/>
                  </a:spcBef>
                  <a:buAutoNum type="arabicPeriod"/>
                </a:pPr>
                <a:endParaRPr lang="pt-BR" sz="3600" b="0" i="1" spc="75" dirty="0" smtClean="0">
                  <a:latin typeface="Cambria Math" panose="02040503050406030204" pitchFamily="18" charset="0"/>
                  <a:cs typeface="Verdana"/>
                </a:endParaRPr>
              </a:p>
              <a:p>
                <a:pPr marL="755650" marR="5080" indent="-742950" algn="just">
                  <a:lnSpc>
                    <a:spcPct val="120900"/>
                  </a:lnSpc>
                  <a:spcBef>
                    <a:spcPts val="90"/>
                  </a:spcBef>
                  <a:buFontTx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360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bPr>
                      <m:e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𝑙𝑜𝑔</m:t>
                        </m:r>
                      </m:e>
                      <m:sub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3</m:t>
                        </m:r>
                      </m:sub>
                    </m:sSub>
                    <m:f>
                      <m:fPr>
                        <m:ctrlP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fPr>
                      <m:num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1</m:t>
                        </m:r>
                      </m:num>
                      <m:den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9</m:t>
                        </m:r>
                      </m:den>
                    </m:f>
                    <m:r>
                      <a:rPr lang="pt-BR" sz="3600" b="0" i="1" spc="75" smtClean="0">
                        <a:latin typeface="Cambria Math" panose="02040503050406030204" pitchFamily="18" charset="0"/>
                        <a:cs typeface="Verdana"/>
                      </a:rPr>
                      <m:t>=−2</m:t>
                    </m:r>
                  </m:oMath>
                </a14:m>
                <a:endParaRPr lang="pt-BR" sz="3600" b="0" i="1" spc="75" dirty="0" smtClean="0">
                  <a:latin typeface="Cambria Math" panose="02040503050406030204" pitchFamily="18" charset="0"/>
                  <a:cs typeface="Verdana"/>
                </a:endParaRPr>
              </a:p>
              <a:p>
                <a:pPr marL="755650" marR="5080" indent="-742950" algn="just">
                  <a:lnSpc>
                    <a:spcPct val="120900"/>
                  </a:lnSpc>
                  <a:spcBef>
                    <a:spcPts val="90"/>
                  </a:spcBef>
                  <a:buFontTx/>
                  <a:buAutoNum type="arabicPeriod"/>
                </a:pPr>
                <a:endParaRPr lang="pt-BR" sz="4000" b="0" i="1" spc="75" dirty="0" smtClean="0">
                  <a:latin typeface="Cambria Math" panose="02040503050406030204" pitchFamily="18" charset="0"/>
                  <a:cs typeface="Verdana"/>
                </a:endParaRPr>
              </a:p>
              <a:p>
                <a:pPr marL="755650" marR="5080" indent="-742950" algn="just">
                  <a:lnSpc>
                    <a:spcPct val="120900"/>
                  </a:lnSpc>
                  <a:spcBef>
                    <a:spcPts val="90"/>
                  </a:spcBef>
                  <a:buFontTx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360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bPr>
                      <m:e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𝑙𝑜𝑔</m:t>
                        </m:r>
                      </m:e>
                      <m:sub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0,2</m:t>
                        </m:r>
                      </m:sub>
                    </m:sSub>
                    <m:r>
                      <a:rPr lang="pt-BR" sz="3600" b="0" i="1" spc="75" smtClean="0">
                        <a:latin typeface="Cambria Math" panose="02040503050406030204" pitchFamily="18" charset="0"/>
                        <a:cs typeface="Verdana"/>
                      </a:rPr>
                      <m:t>25=−2</m:t>
                    </m:r>
                  </m:oMath>
                </a14:m>
                <a:endParaRPr lang="pt-BR" sz="3600" b="0" i="1" spc="75" dirty="0" smtClean="0">
                  <a:latin typeface="Cambria Math" panose="02040503050406030204" pitchFamily="18" charset="0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4000" b="0" i="1" spc="75" dirty="0" smtClean="0">
                  <a:latin typeface="Cambria Math" panose="02040503050406030204" pitchFamily="18" charset="0"/>
                  <a:cs typeface="Verdana"/>
                </a:endParaRPr>
              </a:p>
            </p:txBody>
          </p:sp>
        </mc:Choice>
        <mc:Fallback xmlns="">
          <p:sp>
            <p:nvSpPr>
              <p:cNvPr id="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2349516"/>
                <a:ext cx="16783685" cy="5687967"/>
              </a:xfrm>
              <a:prstGeom prst="rect">
                <a:avLst/>
              </a:prstGeom>
              <a:blipFill rotWithShape="0">
                <a:blip r:embed="rId2"/>
                <a:stretch>
                  <a:fillRect l="-1344" t="-1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1235" y="603413"/>
            <a:ext cx="6856095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0" spc="180" dirty="0" smtClean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lang="pt-BR" sz="5500" spc="180" dirty="0" err="1" smtClean="0">
                <a:solidFill>
                  <a:srgbClr val="FFFFFF"/>
                </a:solidFill>
                <a:latin typeface="Verdana"/>
                <a:cs typeface="Verdana"/>
              </a:rPr>
              <a:t>efinição</a:t>
            </a:r>
            <a:endParaRPr sz="55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0798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/>
              <p:cNvSpPr txBox="1"/>
              <p:nvPr/>
            </p:nvSpPr>
            <p:spPr>
              <a:xfrm>
                <a:off x="1016000" y="2349516"/>
                <a:ext cx="16783685" cy="7330148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Decorrem da definição de logaritmos as seguintes propriedades para 0 &lt; a</a:t>
                </a:r>
                <a:r>
                  <a:rPr lang="pt-BR" sz="3050" spc="7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≠ 1, b&gt;0: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55650" marR="5080" indent="-742950">
                  <a:lnSpc>
                    <a:spcPct val="120900"/>
                  </a:lnSpc>
                  <a:spcBef>
                    <a:spcPts val="90"/>
                  </a:spcBef>
                  <a:buAutoNum type="arabicPeriod"/>
                </a:pPr>
                <a:r>
                  <a:rPr lang="pt-BR" sz="3600" spc="75" dirty="0" smtClean="0">
                    <a:cs typeface="Verdana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600" i="1" spc="75" dirty="0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bPr>
                      <m:e>
                        <m:r>
                          <a:rPr lang="pt-BR" sz="3600" b="0" i="1" spc="75" dirty="0" smtClean="0">
                            <a:latin typeface="Cambria Math" panose="02040503050406030204" pitchFamily="18" charset="0"/>
                            <a:cs typeface="Verdana"/>
                          </a:rPr>
                          <m:t>𝑙𝑜𝑔</m:t>
                        </m:r>
                      </m:e>
                      <m:sub>
                        <m:r>
                          <a:rPr lang="pt-BR" sz="3600" b="0" i="1" spc="75" dirty="0" smtClean="0">
                            <a:latin typeface="Cambria Math" panose="02040503050406030204" pitchFamily="18" charset="0"/>
                            <a:cs typeface="Verdana"/>
                          </a:rPr>
                          <m:t>𝑎</m:t>
                        </m:r>
                      </m:sub>
                    </m:sSub>
                    <m:r>
                      <a:rPr lang="pt-BR" sz="3600" b="0" i="1" spc="75" dirty="0" smtClean="0">
                        <a:latin typeface="Cambria Math" panose="02040503050406030204" pitchFamily="18" charset="0"/>
                        <a:cs typeface="Verdana"/>
                      </a:rPr>
                      <m:t>1=0</m:t>
                    </m:r>
                  </m:oMath>
                </a14:m>
                <a:endParaRPr lang="pt-BR" sz="3600" spc="75" dirty="0" smtClean="0">
                  <a:latin typeface="Verdana"/>
                  <a:cs typeface="Verdana"/>
                </a:endParaRPr>
              </a:p>
              <a:p>
                <a:pPr marL="755650" marR="5080" indent="-742950">
                  <a:lnSpc>
                    <a:spcPct val="120900"/>
                  </a:lnSpc>
                  <a:spcBef>
                    <a:spcPts val="90"/>
                  </a:spcBef>
                  <a:buAutoNum type="arabicPeriod"/>
                </a:pPr>
                <a:endParaRPr lang="pt-BR" sz="3600" spc="75" dirty="0">
                  <a:latin typeface="Verdana"/>
                  <a:cs typeface="Verdana"/>
                </a:endParaRPr>
              </a:p>
              <a:p>
                <a:pPr marL="755650" marR="5080" indent="-742950">
                  <a:lnSpc>
                    <a:spcPct val="120900"/>
                  </a:lnSpc>
                  <a:spcBef>
                    <a:spcPts val="90"/>
                  </a:spcBef>
                  <a:buFontTx/>
                  <a:buAutoNum type="arabicPeriod"/>
                </a:pPr>
                <a:r>
                  <a:rPr lang="pt-BR" sz="3600" spc="75" dirty="0" smtClean="0">
                    <a:latin typeface="Verdana"/>
                    <a:cs typeface="Verdana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600" i="1" spc="75" dirty="0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bPr>
                      <m:e>
                        <m:r>
                          <a:rPr lang="pt-BR" sz="3600" b="0" i="1" spc="75" dirty="0" smtClean="0">
                            <a:latin typeface="Cambria Math" panose="02040503050406030204" pitchFamily="18" charset="0"/>
                            <a:cs typeface="Verdana"/>
                          </a:rPr>
                          <m:t>𝑙𝑜𝑔</m:t>
                        </m:r>
                      </m:e>
                      <m:sub>
                        <m:r>
                          <a:rPr lang="pt-BR" sz="3600" b="0" i="1" spc="75" dirty="0" smtClean="0">
                            <a:latin typeface="Cambria Math" panose="02040503050406030204" pitchFamily="18" charset="0"/>
                            <a:cs typeface="Verdana"/>
                          </a:rPr>
                          <m:t>𝑎</m:t>
                        </m:r>
                      </m:sub>
                    </m:sSub>
                    <m:r>
                      <a:rPr lang="pt-BR" sz="3600" b="0" i="1" spc="75" dirty="0" smtClean="0">
                        <a:latin typeface="Cambria Math" panose="02040503050406030204" pitchFamily="18" charset="0"/>
                        <a:cs typeface="Verdana"/>
                      </a:rPr>
                      <m:t>𝑎</m:t>
                    </m:r>
                    <m:r>
                      <a:rPr lang="pt-BR" sz="3600" b="0" i="1" spc="75" dirty="0" smtClean="0">
                        <a:latin typeface="Cambria Math" panose="02040503050406030204" pitchFamily="18" charset="0"/>
                        <a:cs typeface="Verdana"/>
                      </a:rPr>
                      <m:t>=1</m:t>
                    </m:r>
                  </m:oMath>
                </a14:m>
                <a:endParaRPr lang="pt-BR" sz="3600" spc="75" dirty="0" smtClean="0">
                  <a:latin typeface="Verdana"/>
                  <a:cs typeface="Verdana"/>
                </a:endParaRPr>
              </a:p>
              <a:p>
                <a:pPr marL="755650" marR="5080" indent="-742950">
                  <a:lnSpc>
                    <a:spcPct val="120900"/>
                  </a:lnSpc>
                  <a:spcBef>
                    <a:spcPts val="90"/>
                  </a:spcBef>
                  <a:buFontTx/>
                  <a:buAutoNum type="arabicPeriod"/>
                </a:pPr>
                <a:endParaRPr lang="pt-BR" sz="3600" spc="75" dirty="0">
                  <a:latin typeface="Verdana"/>
                  <a:cs typeface="Verdana"/>
                </a:endParaRPr>
              </a:p>
              <a:p>
                <a:pPr marL="755650" marR="5080" indent="-742950">
                  <a:lnSpc>
                    <a:spcPct val="120900"/>
                  </a:lnSpc>
                  <a:spcBef>
                    <a:spcPts val="90"/>
                  </a:spcBef>
                  <a:buFontTx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BR" sz="360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pPr>
                      <m:e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    </m:t>
                        </m:r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𝑎</m:t>
                        </m:r>
                      </m:e>
                      <m:sup>
                        <m:sSub>
                          <m:sSubPr>
                            <m:ctrlPr>
                              <a:rPr lang="pt-BR" sz="3600" i="1" spc="75" smtClean="0">
                                <a:latin typeface="Cambria Math" panose="02040503050406030204" pitchFamily="18" charset="0"/>
                                <a:cs typeface="Verdana"/>
                              </a:rPr>
                            </m:ctrlPr>
                          </m:sSubPr>
                          <m:e>
                            <m:r>
                              <a:rPr lang="pt-BR" sz="3600" b="0" i="1" spc="75" smtClean="0">
                                <a:latin typeface="Cambria Math" panose="02040503050406030204" pitchFamily="18" charset="0"/>
                                <a:cs typeface="Verdana"/>
                              </a:rPr>
                              <m:t>𝑙𝑜𝑔</m:t>
                            </m:r>
                          </m:e>
                          <m:sub>
                            <m:r>
                              <a:rPr lang="pt-BR" sz="3600" b="0" i="1" spc="75" smtClean="0">
                                <a:latin typeface="Cambria Math" panose="02040503050406030204" pitchFamily="18" charset="0"/>
                                <a:cs typeface="Verdana"/>
                              </a:rPr>
                              <m:t>𝑎</m:t>
                            </m:r>
                          </m:sub>
                        </m:sSub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𝑏</m:t>
                        </m:r>
                      </m:sup>
                    </m:sSup>
                    <m:r>
                      <a:rPr lang="pt-BR" sz="3600" b="0" i="1" spc="75" smtClean="0">
                        <a:latin typeface="Cambria Math" panose="02040503050406030204" pitchFamily="18" charset="0"/>
                        <a:cs typeface="Verdana"/>
                      </a:rPr>
                      <m:t> =</m:t>
                    </m:r>
                    <m:r>
                      <a:rPr lang="pt-BR" sz="3600" b="0" i="1" spc="75" smtClean="0">
                        <a:latin typeface="Cambria Math" panose="02040503050406030204" pitchFamily="18" charset="0"/>
                        <a:cs typeface="Verdana"/>
                      </a:rPr>
                      <m:t>𝑏</m:t>
                    </m:r>
                  </m:oMath>
                </a14:m>
                <a:endParaRPr lang="pt-BR" sz="3600" b="0" spc="75" dirty="0" smtClean="0">
                  <a:latin typeface="Verdana"/>
                  <a:cs typeface="Verdana"/>
                </a:endParaRPr>
              </a:p>
              <a:p>
                <a:pPr marL="755650" marR="5080" indent="-742950">
                  <a:lnSpc>
                    <a:spcPct val="120900"/>
                  </a:lnSpc>
                  <a:spcBef>
                    <a:spcPts val="90"/>
                  </a:spcBef>
                  <a:buFontTx/>
                  <a:buAutoNum type="arabicPeriod"/>
                </a:pPr>
                <a:endParaRPr lang="pt-BR" sz="3600" spc="75" dirty="0" smtClean="0">
                  <a:latin typeface="Verdana"/>
                  <a:cs typeface="Verdana"/>
                </a:endParaRPr>
              </a:p>
              <a:p>
                <a:pPr marL="755650" marR="5080" indent="-742950">
                  <a:lnSpc>
                    <a:spcPct val="120900"/>
                  </a:lnSpc>
                  <a:spcBef>
                    <a:spcPts val="90"/>
                  </a:spcBef>
                  <a:buFontTx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360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bPr>
                      <m:e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𝑙𝑜𝑔</m:t>
                        </m:r>
                      </m:e>
                      <m:sub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𝑎</m:t>
                        </m:r>
                      </m:sub>
                    </m:sSub>
                    <m:r>
                      <a:rPr lang="pt-BR" sz="3600" b="0" i="1" spc="75" smtClean="0">
                        <a:latin typeface="Cambria Math" panose="02040503050406030204" pitchFamily="18" charset="0"/>
                        <a:cs typeface="Verdana"/>
                      </a:rPr>
                      <m:t>𝑏</m:t>
                    </m:r>
                    <m:r>
                      <a:rPr lang="pt-BR" sz="3600" b="0" i="1" spc="75" smtClean="0">
                        <a:latin typeface="Cambria Math" panose="02040503050406030204" pitchFamily="18" charset="0"/>
                        <a:cs typeface="Verdana"/>
                      </a:rPr>
                      <m:t>= </m:t>
                    </m:r>
                    <m:sSub>
                      <m:sSubPr>
                        <m:ctrlP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bPr>
                      <m:e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𝑙𝑜𝑔</m:t>
                        </m:r>
                      </m:e>
                      <m:sub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𝑎</m:t>
                        </m:r>
                      </m:sub>
                    </m:sSub>
                    <m:r>
                      <a:rPr lang="pt-BR" sz="3600" b="0" i="1" spc="75" smtClean="0">
                        <a:latin typeface="Cambria Math" panose="02040503050406030204" pitchFamily="18" charset="0"/>
                        <a:cs typeface="Verdana"/>
                      </a:rPr>
                      <m:t>𝑐</m:t>
                    </m:r>
                    <m:r>
                      <a:rPr lang="pt-BR" sz="3600" b="0" i="1" spc="75" smtClean="0">
                        <a:latin typeface="Cambria Math" panose="02040503050406030204" pitchFamily="18" charset="0"/>
                        <a:cs typeface="Verdana"/>
                      </a:rPr>
                      <m:t>  </m:t>
                    </m:r>
                    <m:groupChr>
                      <m:groupChrPr>
                        <m:chr m:val="⇔"/>
                        <m:pos m:val="top"/>
                        <m:ctrlP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 </m:t>
                        </m:r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         </m:t>
                        </m:r>
                      </m:e>
                    </m:groupChr>
                    <m:r>
                      <a:rPr lang="pt-BR" sz="3600" b="0" i="1" spc="75" smtClean="0"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pt-BR" sz="3600" b="0" i="1" spc="75" smtClean="0">
                        <a:latin typeface="Cambria Math" panose="02040503050406030204" pitchFamily="18" charset="0"/>
                        <a:cs typeface="Verdana"/>
                      </a:rPr>
                      <m:t>𝑏</m:t>
                    </m:r>
                    <m:r>
                      <a:rPr lang="pt-BR" sz="3600" b="0" i="1" spc="75" smtClean="0">
                        <a:latin typeface="Cambria Math" panose="02040503050406030204" pitchFamily="18" charset="0"/>
                        <a:cs typeface="Verdana"/>
                      </a:rPr>
                      <m:t>=</m:t>
                    </m:r>
                    <m:r>
                      <a:rPr lang="pt-BR" sz="3600" b="0" i="1" spc="75" smtClean="0">
                        <a:latin typeface="Cambria Math" panose="02040503050406030204" pitchFamily="18" charset="0"/>
                        <a:cs typeface="Verdana"/>
                      </a:rPr>
                      <m:t>𝑐</m:t>
                    </m:r>
                  </m:oMath>
                </a14:m>
                <a:endParaRPr lang="pt-BR" sz="3600" spc="75" dirty="0" smtClean="0">
                  <a:latin typeface="Verdana"/>
                  <a:cs typeface="Verdana"/>
                </a:endParaRPr>
              </a:p>
              <a:p>
                <a:pPr marL="755650" marR="5080" indent="-742950">
                  <a:lnSpc>
                    <a:spcPct val="120900"/>
                  </a:lnSpc>
                  <a:spcBef>
                    <a:spcPts val="90"/>
                  </a:spcBef>
                  <a:buFontTx/>
                  <a:buAutoNum type="arabicPeriod"/>
                </a:pPr>
                <a:endParaRPr lang="pt-BR" sz="3600" spc="75" dirty="0" smtClean="0">
                  <a:latin typeface="Verdana"/>
                  <a:cs typeface="Verdana"/>
                </a:endParaRPr>
              </a:p>
            </p:txBody>
          </p:sp>
        </mc:Choice>
        <mc:Fallback xmlns="">
          <p:sp>
            <p:nvSpPr>
              <p:cNvPr id="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2349516"/>
                <a:ext cx="16783685" cy="7330148"/>
              </a:xfrm>
              <a:prstGeom prst="rect">
                <a:avLst/>
              </a:prstGeom>
              <a:blipFill rotWithShape="0">
                <a:blip r:embed="rId2"/>
                <a:stretch>
                  <a:fillRect l="-1598" t="-998" r="-13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1235" y="603413"/>
            <a:ext cx="12050365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5500" spc="180" dirty="0" smtClean="0">
                <a:solidFill>
                  <a:srgbClr val="FFFFFF"/>
                </a:solidFill>
                <a:latin typeface="Verdana"/>
                <a:cs typeface="Verdana"/>
              </a:rPr>
              <a:t>Consequências da Definição</a:t>
            </a:r>
            <a:endParaRPr sz="5500" dirty="0">
              <a:latin typeface="Verdana"/>
              <a:cs typeface="Verdana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76400" y="4000500"/>
            <a:ext cx="3352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676400" y="5372100"/>
            <a:ext cx="3352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676400" y="6667500"/>
            <a:ext cx="3352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676400" y="8191500"/>
            <a:ext cx="54864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77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/>
              <p:cNvSpPr txBox="1"/>
              <p:nvPr/>
            </p:nvSpPr>
            <p:spPr>
              <a:xfrm>
                <a:off x="1016000" y="2349516"/>
                <a:ext cx="16783685" cy="7742569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Se 0&lt; a </a:t>
                </a:r>
                <a:r>
                  <a:rPr lang="pt-BR" sz="3050" spc="7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≠ 1 , b&gt;0 e c&gt;0, então, temos: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b="1" spc="75" dirty="0" smtClean="0">
                  <a:latin typeface="Verdana"/>
                  <a:cs typeface="Verdana"/>
                </a:endParaRPr>
              </a:p>
              <a:p>
                <a:pPr marL="527050" marR="5080" indent="-514350" algn="just">
                  <a:lnSpc>
                    <a:spcPct val="120900"/>
                  </a:lnSpc>
                  <a:spcBef>
                    <a:spcPts val="90"/>
                  </a:spcBef>
                  <a:buAutoNum type="arabicPeriod"/>
                </a:pPr>
                <a:r>
                  <a:rPr lang="pt-BR" sz="3050" b="1" spc="75" dirty="0" smtClean="0">
                    <a:latin typeface="Verdana"/>
                    <a:cs typeface="Verdana"/>
                  </a:rPr>
                  <a:t>Logaritmo do produto</a:t>
                </a:r>
                <a:endParaRPr lang="pt-BR" sz="3050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d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𝑏</m:t>
                          </m:r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∙</m:t>
                          </m:r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𝑐</m:t>
                          </m:r>
                        </m:e>
                      </m:d>
                      <m:r>
                        <a:rPr lang="pt-BR" sz="3600" b="0" i="1" spc="75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/>
                        </a:rPr>
                        <m:t>= </m:t>
                      </m:r>
                      <m:sSub>
                        <m:sSub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r>
                        <a:rPr lang="pt-BR" sz="3600" b="0" i="1" spc="75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/>
                        </a:rPr>
                        <m:t>𝑏</m:t>
                      </m:r>
                      <m:r>
                        <a:rPr lang="pt-BR" sz="3600" b="0" i="1" spc="75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/>
                        </a:rPr>
                        <m:t>+ </m:t>
                      </m:r>
                      <m:sSub>
                        <m:sSub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r>
                        <a:rPr lang="pt-BR" sz="3600" b="0" i="1" spc="75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/>
                        </a:rPr>
                        <m:t>𝑐</m:t>
                      </m:r>
                    </m:oMath>
                  </m:oMathPara>
                </a14:m>
                <a:endParaRPr lang="pt-BR" sz="3600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Esta propriedade é válida para n fatores reais e positivos, isto é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</m:ctrlPr>
                            </m:sSubPr>
                            <m:e>
                              <m: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3600" i="1" spc="75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∙</m:t>
                          </m:r>
                          <m:sSub>
                            <m:sSubPr>
                              <m:ctrlP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</m:ctrlPr>
                            </m:sSubPr>
                            <m:e>
                              <m: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3600" i="1" spc="75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∙</m:t>
                          </m:r>
                          <m:sSub>
                            <m:sSubPr>
                              <m:ctrlP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</m:ctrlPr>
                            </m:sSubPr>
                            <m:e>
                              <m: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  <m:t>3</m:t>
                              </m:r>
                            </m:sub>
                          </m:sSub>
                          <m:r>
                            <a:rPr lang="pt-BR" sz="3600" i="1" spc="75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∙</m:t>
                          </m:r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…</m:t>
                          </m:r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∙</m:t>
                          </m:r>
                          <m:sSub>
                            <m:sSubPr>
                              <m:ctrlP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</m:ctrlPr>
                            </m:sSubPr>
                            <m:e>
                              <m: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= </m:t>
                      </m:r>
                      <m:sSub>
                        <m:sSub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(</m:t>
                          </m:r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𝑏</m:t>
                          </m:r>
                        </m:e>
                        <m: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1</m:t>
                          </m:r>
                        </m:sub>
                      </m:sSub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)+ </m:t>
                      </m:r>
                      <m:sSub>
                        <m:sSub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</m:ctrlPr>
                            </m:sSubPr>
                            <m:e>
                              <m: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+ </m:t>
                      </m:r>
                      <m:sSub>
                        <m:sSub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</m:ctrlPr>
                            </m:sSubPr>
                            <m:e>
                              <m: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+…+ </m:t>
                      </m:r>
                      <m:sSub>
                        <m:sSub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(</m:t>
                      </m:r>
                      <m:sSub>
                        <m:sSub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𝑏</m:t>
                          </m:r>
                        </m:e>
                        <m: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𝑛</m:t>
                          </m:r>
                        </m:sub>
                      </m:sSub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)</m:t>
                      </m:r>
                    </m:oMath>
                  </m:oMathPara>
                </a14:m>
                <a:endParaRPr lang="pt-BR" sz="3600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Se soubermos apenas que </a:t>
                </a:r>
                <a:r>
                  <a:rPr lang="pt-BR" sz="3050" spc="75" dirty="0" err="1" smtClean="0">
                    <a:latin typeface="Verdana"/>
                    <a:cs typeface="Verdana"/>
                  </a:rPr>
                  <a:t>b∙c</a:t>
                </a:r>
                <a:r>
                  <a:rPr lang="pt-BR" sz="3050" spc="75" dirty="0" smtClean="0">
                    <a:latin typeface="Verdana"/>
                    <a:cs typeface="Verdana"/>
                  </a:rPr>
                  <a:t> &gt; 0, então, temos: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2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2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pt-BR" sz="32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dPr>
                        <m:e>
                          <m:r>
                            <a:rPr lang="pt-BR" sz="32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𝑏</m:t>
                          </m:r>
                          <m:r>
                            <a:rPr lang="pt-BR" sz="32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∙</m:t>
                          </m:r>
                          <m:r>
                            <a:rPr lang="pt-BR" sz="32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𝑐</m:t>
                          </m:r>
                        </m:e>
                      </m:d>
                      <m:r>
                        <a:rPr lang="pt-BR" sz="3200" b="0" i="1" spc="75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/>
                        </a:rPr>
                        <m:t>= </m:t>
                      </m:r>
                      <m:sSub>
                        <m:sSubPr>
                          <m:ctrlPr>
                            <a:rPr lang="pt-BR" sz="32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2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2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r>
                        <a:rPr lang="pt-BR" sz="3200" b="0" i="1" spc="75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/>
                        </a:rPr>
                        <m:t>|</m:t>
                      </m:r>
                      <m:r>
                        <a:rPr lang="pt-BR" sz="3200" b="0" i="1" spc="75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/>
                        </a:rPr>
                        <m:t>𝑏</m:t>
                      </m:r>
                      <m:r>
                        <a:rPr lang="pt-BR" sz="3200" b="0" i="1" spc="75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/>
                        </a:rPr>
                        <m:t>|+ </m:t>
                      </m:r>
                      <m:sSub>
                        <m:sSubPr>
                          <m:ctrlPr>
                            <a:rPr lang="pt-BR" sz="32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2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200" b="0" i="1" spc="7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r>
                        <a:rPr lang="pt-BR" sz="3200" b="0" i="1" spc="75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/>
                        </a:rPr>
                        <m:t>|</m:t>
                      </m:r>
                      <m:r>
                        <a:rPr lang="pt-BR" sz="3200" b="0" i="1" spc="75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/>
                        </a:rPr>
                        <m:t>𝑐</m:t>
                      </m:r>
                      <m:r>
                        <a:rPr lang="pt-BR" sz="3200" b="0" i="1" spc="75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/>
                        </a:rPr>
                        <m:t>|</m:t>
                      </m:r>
                    </m:oMath>
                  </m:oMathPara>
                </a14:m>
                <a:endParaRPr lang="pt-BR" sz="3200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Verdana"/>
                  <a:cs typeface="Verdana"/>
                </a:endParaRPr>
              </a:p>
            </p:txBody>
          </p:sp>
        </mc:Choice>
        <mc:Fallback xmlns="">
          <p:sp>
            <p:nvSpPr>
              <p:cNvPr id="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2349516"/>
                <a:ext cx="16783685" cy="7742569"/>
              </a:xfrm>
              <a:prstGeom prst="rect">
                <a:avLst/>
              </a:prstGeom>
              <a:blipFill rotWithShape="0">
                <a:blip r:embed="rId2"/>
                <a:stretch>
                  <a:fillRect l="-1344" t="-9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1235" y="603413"/>
            <a:ext cx="12050365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5500" spc="180" dirty="0" smtClean="0">
                <a:solidFill>
                  <a:srgbClr val="FFFFFF"/>
                </a:solidFill>
                <a:latin typeface="Verdana"/>
                <a:cs typeface="Verdana"/>
              </a:rPr>
              <a:t>Propriedades dos Logaritmos</a:t>
            </a:r>
            <a:endParaRPr sz="5500" dirty="0">
              <a:latin typeface="Verdana"/>
              <a:cs typeface="Verdana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321742" y="4070358"/>
            <a:ext cx="6172200" cy="7683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444942" y="6220800"/>
            <a:ext cx="159258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374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/>
              <p:cNvSpPr txBox="1"/>
              <p:nvPr/>
            </p:nvSpPr>
            <p:spPr>
              <a:xfrm>
                <a:off x="1016000" y="2349516"/>
                <a:ext cx="16783685" cy="3209597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Exemplos: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 smtClean="0">
                  <a:latin typeface="Verdana"/>
                  <a:cs typeface="Verdana"/>
                </a:endParaRPr>
              </a:p>
              <a:p>
                <a:pPr marL="755650" marR="5080" indent="-742950" algn="just">
                  <a:lnSpc>
                    <a:spcPct val="120900"/>
                  </a:lnSpc>
                  <a:spcBef>
                    <a:spcPts val="90"/>
                  </a:spcBef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360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bPr>
                      <m:e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𝑙𝑜𝑔</m:t>
                        </m:r>
                      </m:e>
                      <m:sub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dPr>
                      <m:e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𝑥</m:t>
                        </m:r>
                        <m:r>
                          <a:rPr lang="pt-BR" sz="3600" b="0" i="1" spc="7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/>
                          </a:rPr>
                          <m:t>∙</m:t>
                        </m:r>
                        <m:d>
                          <m:dPr>
                            <m:ctrlPr>
                              <a:rPr lang="pt-BR" sz="3600" b="0" i="1" spc="75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/>
                              </a:rPr>
                            </m:ctrlPr>
                          </m:dPr>
                          <m:e>
                            <m:r>
                              <a:rPr lang="pt-BR" sz="3600" b="0" i="1" spc="75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/>
                              </a:rPr>
                              <m:t>𝑥</m:t>
                            </m:r>
                            <m:r>
                              <a:rPr lang="pt-BR" sz="3600" b="0" i="1" spc="75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pt-BR" sz="3600" b="0" i="1" spc="7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= </m:t>
                    </m:r>
                    <m:sSub>
                      <m:sSubPr>
                        <m:ctrlPr>
                          <a:rPr lang="pt-BR" sz="3600" b="0" i="1" spc="7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/>
                          </a:rPr>
                        </m:ctrlPr>
                      </m:sSubPr>
                      <m:e>
                        <m:r>
                          <a:rPr lang="pt-BR" sz="3600" b="0" i="1" spc="7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/>
                          </a:rPr>
                          <m:t>𝑙𝑜𝑔</m:t>
                        </m:r>
                      </m:e>
                      <m:sub>
                        <m:r>
                          <a:rPr lang="pt-BR" sz="3600" b="0" i="1" spc="7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/>
                          </a:rPr>
                          <m:t>2</m:t>
                        </m:r>
                      </m:sub>
                    </m:sSub>
                    <m:r>
                      <a:rPr lang="pt-BR" sz="3600" b="0" i="1" spc="7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𝑥</m:t>
                    </m:r>
                    <m:r>
                      <a:rPr lang="pt-BR" sz="3600" b="0" i="1" spc="7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+ </m:t>
                    </m:r>
                    <m:sSub>
                      <m:sSubPr>
                        <m:ctrlPr>
                          <a:rPr lang="pt-BR" sz="3600" b="0" i="1" spc="7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/>
                          </a:rPr>
                        </m:ctrlPr>
                      </m:sSubPr>
                      <m:e>
                        <m:r>
                          <a:rPr lang="pt-BR" sz="3600" b="0" i="1" spc="7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/>
                          </a:rPr>
                          <m:t>𝑙𝑜𝑔</m:t>
                        </m:r>
                      </m:e>
                      <m:sub>
                        <m:r>
                          <a:rPr lang="pt-BR" sz="3600" b="0" i="1" spc="7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pt-BR" sz="3600" b="0" i="1" spc="7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/>
                          </a:rPr>
                        </m:ctrlPr>
                      </m:dPr>
                      <m:e>
                        <m:r>
                          <a:rPr lang="pt-BR" sz="3600" b="0" i="1" spc="7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/>
                          </a:rPr>
                          <m:t>𝑥</m:t>
                        </m:r>
                        <m:r>
                          <a:rPr lang="pt-BR" sz="3600" b="0" i="1" spc="7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/>
                          </a:rPr>
                          <m:t>+1</m:t>
                        </m:r>
                      </m:e>
                    </m:d>
                    <m:r>
                      <a:rPr lang="pt-BR" sz="3600" b="0" i="1" spc="7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 ;</m:t>
                    </m:r>
                  </m:oMath>
                </a14:m>
                <a:endParaRPr lang="pt-BR" sz="3600" b="0" spc="75" dirty="0" smtClean="0">
                  <a:latin typeface="Verdana"/>
                  <a:ea typeface="Cambria Math" panose="02040503050406030204" pitchFamily="18" charset="0"/>
                  <a:cs typeface="Verdana"/>
                </a:endParaRPr>
              </a:p>
              <a:p>
                <a:pPr marL="755650" marR="5080" indent="-742950" algn="just">
                  <a:lnSpc>
                    <a:spcPct val="120900"/>
                  </a:lnSpc>
                  <a:spcBef>
                    <a:spcPts val="90"/>
                  </a:spcBef>
                  <a:buAutoNum type="arabicPeriod"/>
                </a:pPr>
                <a:endParaRPr lang="pt-BR" sz="3600" spc="75" dirty="0" smtClean="0">
                  <a:latin typeface="Verdana"/>
                  <a:cs typeface="Verdana"/>
                </a:endParaRPr>
              </a:p>
              <a:p>
                <a:pPr marL="755650" marR="5080" indent="-742950" algn="just">
                  <a:lnSpc>
                    <a:spcPct val="120900"/>
                  </a:lnSpc>
                  <a:spcBef>
                    <a:spcPts val="90"/>
                  </a:spcBef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360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bPr>
                      <m:e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𝑙𝑜𝑔</m:t>
                        </m:r>
                      </m:e>
                      <m:sub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dPr>
                      <m:e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𝑥</m:t>
                        </m:r>
                        <m:r>
                          <a:rPr lang="pt-BR" sz="3600" b="0" i="1" spc="7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/>
                          </a:rPr>
                          <m:t>∙</m:t>
                        </m:r>
                        <m:d>
                          <m:dPr>
                            <m:ctrlPr>
                              <a:rPr lang="pt-BR" sz="3600" b="0" i="1" spc="75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/>
                              </a:rPr>
                            </m:ctrlPr>
                          </m:dPr>
                          <m:e>
                            <m:r>
                              <a:rPr lang="pt-BR" sz="3600" b="0" i="1" spc="75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/>
                              </a:rPr>
                              <m:t>𝑥</m:t>
                            </m:r>
                            <m:r>
                              <a:rPr lang="pt-BR" sz="3600" b="0" i="1" spc="75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/>
                              </a:rPr>
                              <m:t>−2</m:t>
                            </m:r>
                          </m:e>
                        </m:d>
                      </m:e>
                    </m:d>
                    <m:r>
                      <a:rPr lang="pt-BR" sz="3600" b="0" i="1" spc="7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= </m:t>
                    </m:r>
                    <m:sSub>
                      <m:sSubPr>
                        <m:ctrlPr>
                          <a:rPr lang="pt-BR" sz="3600" b="0" i="1" spc="7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/>
                          </a:rPr>
                        </m:ctrlPr>
                      </m:sSubPr>
                      <m:e>
                        <m:r>
                          <a:rPr lang="pt-BR" sz="3600" b="0" i="1" spc="7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/>
                          </a:rPr>
                          <m:t>𝑙𝑜𝑔</m:t>
                        </m:r>
                      </m:e>
                      <m:sub>
                        <m:r>
                          <a:rPr lang="pt-BR" sz="3600" b="0" i="1" spc="7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/>
                          </a:rPr>
                          <m:t>3</m:t>
                        </m:r>
                      </m:sub>
                    </m:sSub>
                    <m:r>
                      <a:rPr lang="pt-BR" sz="3600" b="0" i="1" spc="7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𝑥</m:t>
                    </m:r>
                    <m:r>
                      <a:rPr lang="pt-BR" sz="3600" b="0" i="1" spc="7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+ </m:t>
                    </m:r>
                    <m:sSub>
                      <m:sSubPr>
                        <m:ctrlPr>
                          <a:rPr lang="pt-BR" sz="3600" b="0" i="1" spc="7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/>
                          </a:rPr>
                        </m:ctrlPr>
                      </m:sSubPr>
                      <m:e>
                        <m:r>
                          <a:rPr lang="pt-BR" sz="3600" b="0" i="1" spc="7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/>
                          </a:rPr>
                          <m:t>𝑙𝑜𝑔</m:t>
                        </m:r>
                      </m:e>
                      <m:sub>
                        <m:r>
                          <a:rPr lang="pt-BR" sz="3600" b="0" i="1" spc="7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/>
                          </a:rPr>
                          <m:t>3</m:t>
                        </m:r>
                      </m:sub>
                    </m:sSub>
                    <m:r>
                      <a:rPr lang="pt-BR" sz="3600" b="0" i="1" spc="7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(</m:t>
                    </m:r>
                    <m:r>
                      <a:rPr lang="pt-BR" sz="3600" b="0" i="1" spc="7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𝑥</m:t>
                    </m:r>
                    <m:r>
                      <a:rPr lang="pt-BR" sz="3600" b="0" i="1" spc="7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−2)</m:t>
                    </m:r>
                  </m:oMath>
                </a14:m>
                <a:endParaRPr lang="pt-BR" sz="3600" spc="75" dirty="0">
                  <a:latin typeface="Verdana"/>
                  <a:cs typeface="Verdana"/>
                </a:endParaRPr>
              </a:p>
            </p:txBody>
          </p:sp>
        </mc:Choice>
        <mc:Fallback xmlns="">
          <p:sp>
            <p:nvSpPr>
              <p:cNvPr id="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2349516"/>
                <a:ext cx="16783685" cy="3209597"/>
              </a:xfrm>
              <a:prstGeom prst="rect">
                <a:avLst/>
              </a:prstGeom>
              <a:blipFill rotWithShape="0">
                <a:blip r:embed="rId2"/>
                <a:stretch>
                  <a:fillRect l="-1344" t="-2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1235" y="603413"/>
            <a:ext cx="12050365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5500" spc="180" dirty="0" smtClean="0">
                <a:solidFill>
                  <a:srgbClr val="FFFFFF"/>
                </a:solidFill>
                <a:latin typeface="Verdana"/>
                <a:cs typeface="Verdana"/>
              </a:rPr>
              <a:t>Propriedades dos Logaritmos</a:t>
            </a:r>
            <a:endParaRPr sz="55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9380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/>
              <p:cNvSpPr txBox="1"/>
              <p:nvPr/>
            </p:nvSpPr>
            <p:spPr>
              <a:xfrm>
                <a:off x="1016000" y="2349516"/>
                <a:ext cx="16783685" cy="8417945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Se 0&lt; a ≠ 1 , b&gt;0 e c&gt;0, então, temos:</a:t>
                </a:r>
              </a:p>
              <a:p>
                <a:pPr marL="527050" marR="5080" indent="-514350" algn="just">
                  <a:lnSpc>
                    <a:spcPct val="120900"/>
                  </a:lnSpc>
                  <a:spcBef>
                    <a:spcPts val="90"/>
                  </a:spcBef>
                  <a:buAutoNum type="arabicPeriod"/>
                </a:pPr>
                <a:endParaRPr lang="pt-BR" sz="3050" b="1" spc="75" dirty="0">
                  <a:latin typeface="Verdana"/>
                  <a:cs typeface="Verdana"/>
                </a:endParaRPr>
              </a:p>
              <a:p>
                <a:pPr marL="527050" marR="5080" indent="-514350" algn="just">
                  <a:lnSpc>
                    <a:spcPct val="120900"/>
                  </a:lnSpc>
                  <a:spcBef>
                    <a:spcPts val="90"/>
                  </a:spcBef>
                  <a:buAutoNum type="arabicPeriod"/>
                </a:pPr>
                <a:r>
                  <a:rPr lang="pt-BR" sz="3050" b="1" spc="75" dirty="0" smtClean="0">
                    <a:latin typeface="Verdana"/>
                    <a:cs typeface="Verdana"/>
                  </a:rPr>
                  <a:t>Logaritmo </a:t>
                </a:r>
                <a:r>
                  <a:rPr lang="pt-BR" sz="3050" b="1" spc="75" dirty="0">
                    <a:latin typeface="Verdana"/>
                    <a:cs typeface="Verdana"/>
                  </a:rPr>
                  <a:t>do </a:t>
                </a:r>
                <a:r>
                  <a:rPr lang="pt-BR" sz="3050" b="1" spc="75" dirty="0" smtClean="0">
                    <a:latin typeface="Verdana"/>
                    <a:cs typeface="Verdana"/>
                  </a:rPr>
                  <a:t>quociente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b="1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360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</m:ctrlPr>
                            </m:fPr>
                            <m:num>
                              <m: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= </m:t>
                      </m:r>
                      <m:sSub>
                        <m:sSub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𝑏</m:t>
                      </m:r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 − </m:t>
                      </m:r>
                      <m:sSub>
                        <m:sSub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𝑐</m:t>
                      </m:r>
                    </m:oMath>
                  </m:oMathPara>
                </a14:m>
                <a:endParaRPr lang="pt-BR" sz="3600" i="1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600" i="1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Se soubermos apenas 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80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fPr>
                      <m:num>
                        <m:r>
                          <a:rPr lang="pt-BR" sz="48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𝑏</m:t>
                        </m:r>
                      </m:num>
                      <m:den>
                        <m:r>
                          <a:rPr lang="pt-BR" sz="48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𝑐</m:t>
                        </m:r>
                      </m:den>
                    </m:f>
                  </m:oMath>
                </a14:m>
                <a:r>
                  <a:rPr lang="pt-BR" sz="3050" spc="75" dirty="0" smtClean="0">
                    <a:latin typeface="Verdana"/>
                    <a:cs typeface="Verdana"/>
                  </a:rPr>
                  <a:t> &gt; 0 então, temos:</a:t>
                </a:r>
                <a:endParaRPr lang="pt-BR" sz="3050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360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</m:ctrlPr>
                            </m:fPr>
                            <m:num>
                              <m: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pt-BR" sz="3600" b="0" i="1" spc="75" smtClean="0">
                                  <a:latin typeface="Cambria Math" panose="02040503050406030204" pitchFamily="18" charset="0"/>
                                  <a:cs typeface="Verdana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= </m:t>
                      </m:r>
                      <m:sSub>
                        <m:sSub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|</m:t>
                      </m:r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𝑏</m:t>
                      </m:r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| − </m:t>
                      </m:r>
                      <m:sSub>
                        <m:sSubPr>
                          <m:ctrlP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</m:ctrlPr>
                        </m:sSubPr>
                        <m:e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𝑙𝑜𝑔</m:t>
                          </m:r>
                        </m:e>
                        <m:sub>
                          <m:r>
                            <a:rPr lang="pt-BR" sz="3600" b="0" i="1" spc="75" smtClean="0">
                              <a:latin typeface="Cambria Math" panose="02040503050406030204" pitchFamily="18" charset="0"/>
                              <a:cs typeface="Verdana"/>
                            </a:rPr>
                            <m:t>𝑎</m:t>
                          </m:r>
                        </m:sub>
                      </m:sSub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|</m:t>
                      </m:r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𝑐</m:t>
                      </m:r>
                      <m:r>
                        <a:rPr lang="pt-BR" sz="3600" b="0" i="1" spc="75" smtClean="0">
                          <a:latin typeface="Cambria Math" panose="02040503050406030204" pitchFamily="18" charset="0"/>
                          <a:cs typeface="Verdana"/>
                        </a:rPr>
                        <m:t>|</m:t>
                      </m:r>
                    </m:oMath>
                  </m:oMathPara>
                </a14:m>
                <a:endParaRPr lang="pt-BR" sz="3600" i="1" spc="75" dirty="0" smtClean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Verdana"/>
                  <a:cs typeface="Verdana"/>
                </a:endParaRPr>
              </a:p>
            </p:txBody>
          </p:sp>
        </mc:Choice>
        <mc:Fallback xmlns="">
          <p:sp>
            <p:nvSpPr>
              <p:cNvPr id="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2349516"/>
                <a:ext cx="16783685" cy="8417945"/>
              </a:xfrm>
              <a:prstGeom prst="rect">
                <a:avLst/>
              </a:prstGeom>
              <a:blipFill rotWithShape="0">
                <a:blip r:embed="rId2"/>
                <a:stretch>
                  <a:fillRect l="-1344" t="-8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1235" y="603413"/>
            <a:ext cx="12050365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5500" spc="180" dirty="0" smtClean="0">
                <a:solidFill>
                  <a:srgbClr val="FFFFFF"/>
                </a:solidFill>
                <a:latin typeface="Verdana"/>
                <a:cs typeface="Verdana"/>
              </a:rPr>
              <a:t>Propriedades dos Logaritmos</a:t>
            </a:r>
            <a:endParaRPr sz="5500" dirty="0">
              <a:latin typeface="Verdana"/>
              <a:cs typeface="Verdana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248400" y="4838700"/>
            <a:ext cx="63246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096000" y="8267700"/>
            <a:ext cx="68580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468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/>
              <p:cNvSpPr txBox="1"/>
              <p:nvPr/>
            </p:nvSpPr>
            <p:spPr>
              <a:xfrm>
                <a:off x="1016000" y="2349516"/>
                <a:ext cx="16783685" cy="4399409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r>
                  <a:rPr lang="pt-BR" sz="3050" spc="75" dirty="0" smtClean="0">
                    <a:latin typeface="Verdana"/>
                    <a:cs typeface="Verdana"/>
                  </a:rPr>
                  <a:t>Exemplos:</a:t>
                </a: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Verdana"/>
                  <a:cs typeface="Verdana"/>
                </a:endParaRPr>
              </a:p>
              <a:p>
                <a:pPr marL="755650" marR="5080" indent="-742950" algn="just">
                  <a:lnSpc>
                    <a:spcPct val="120900"/>
                  </a:lnSpc>
                  <a:spcBef>
                    <a:spcPts val="90"/>
                  </a:spcBef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360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bPr>
                      <m:e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𝑙𝑜𝑔</m:t>
                        </m:r>
                      </m:e>
                      <m:sub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3600" b="0" i="1" spc="75" smtClean="0">
                                <a:latin typeface="Cambria Math" panose="02040503050406030204" pitchFamily="18" charset="0"/>
                                <a:cs typeface="Verdana"/>
                              </a:rPr>
                            </m:ctrlPr>
                          </m:fPr>
                          <m:num>
                            <m:r>
                              <a:rPr lang="pt-BR" sz="3600" b="0" i="1" spc="75" smtClean="0">
                                <a:latin typeface="Cambria Math" panose="02040503050406030204" pitchFamily="18" charset="0"/>
                                <a:cs typeface="Verdana"/>
                              </a:rPr>
                              <m:t>𝑥</m:t>
                            </m:r>
                          </m:num>
                          <m:den>
                            <m:r>
                              <a:rPr lang="pt-BR" sz="3600" b="0" i="1" spc="75" smtClean="0">
                                <a:latin typeface="Cambria Math" panose="02040503050406030204" pitchFamily="18" charset="0"/>
                                <a:cs typeface="Verdana"/>
                              </a:rPr>
                              <m:t>𝑥</m:t>
                            </m:r>
                            <m:r>
                              <a:rPr lang="pt-BR" sz="3600" b="0" i="1" spc="75" smtClean="0">
                                <a:latin typeface="Cambria Math" panose="02040503050406030204" pitchFamily="18" charset="0"/>
                                <a:cs typeface="Verdana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pt-BR" sz="3600" b="0" i="1" spc="75" smtClean="0">
                        <a:latin typeface="Cambria Math" panose="02040503050406030204" pitchFamily="18" charset="0"/>
                        <a:cs typeface="Verdana"/>
                      </a:rPr>
                      <m:t>= </m:t>
                    </m:r>
                    <m:sSub>
                      <m:sSubPr>
                        <m:ctrlP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bPr>
                      <m:e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𝑙𝑜𝑔</m:t>
                        </m:r>
                      </m:e>
                      <m:sub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2</m:t>
                        </m:r>
                      </m:sub>
                    </m:sSub>
                    <m:r>
                      <a:rPr lang="pt-BR" sz="3600" b="0" i="1" spc="75" smtClean="0">
                        <a:latin typeface="Cambria Math" panose="02040503050406030204" pitchFamily="18" charset="0"/>
                        <a:cs typeface="Verdana"/>
                      </a:rPr>
                      <m:t>𝑥</m:t>
                    </m:r>
                    <m:r>
                      <a:rPr lang="pt-BR" sz="3600" b="0" i="1" spc="75" smtClean="0">
                        <a:latin typeface="Cambria Math" panose="02040503050406030204" pitchFamily="18" charset="0"/>
                        <a:cs typeface="Verdana"/>
                      </a:rPr>
                      <m:t> − </m:t>
                    </m:r>
                    <m:sSub>
                      <m:sSubPr>
                        <m:ctrlP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bPr>
                      <m:e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𝑙𝑜𝑔</m:t>
                        </m:r>
                      </m:e>
                      <m:sub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dPr>
                      <m:e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𝑥</m:t>
                        </m:r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+1</m:t>
                        </m:r>
                      </m:e>
                    </m:d>
                  </m:oMath>
                </a14:m>
                <a:endParaRPr lang="pt-BR" sz="3600" b="0" spc="75" dirty="0" smtClean="0">
                  <a:latin typeface="Verdana"/>
                  <a:cs typeface="Verdana"/>
                </a:endParaRPr>
              </a:p>
              <a:p>
                <a:pPr marL="755650" marR="5080" indent="-742950" algn="just">
                  <a:lnSpc>
                    <a:spcPct val="120900"/>
                  </a:lnSpc>
                  <a:spcBef>
                    <a:spcPts val="90"/>
                  </a:spcBef>
                  <a:buAutoNum type="arabicPeriod"/>
                </a:pPr>
                <a:endParaRPr lang="pt-BR" sz="3600" spc="75" dirty="0" smtClean="0">
                  <a:latin typeface="Verdana"/>
                  <a:cs typeface="Verdana"/>
                </a:endParaRPr>
              </a:p>
              <a:p>
                <a:pPr marL="755650" marR="5080" indent="-742950" algn="just">
                  <a:lnSpc>
                    <a:spcPct val="120900"/>
                  </a:lnSpc>
                  <a:spcBef>
                    <a:spcPts val="90"/>
                  </a:spcBef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360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bPr>
                      <m:e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𝑙𝑜𝑔</m:t>
                        </m:r>
                      </m:e>
                      <m:sub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3600" b="0" i="1" spc="75" smtClean="0">
                                <a:latin typeface="Cambria Math" panose="02040503050406030204" pitchFamily="18" charset="0"/>
                                <a:cs typeface="Verdana"/>
                              </a:rPr>
                            </m:ctrlPr>
                          </m:fPr>
                          <m:num>
                            <m:r>
                              <a:rPr lang="pt-BR" sz="3600" b="0" i="1" spc="75" smtClean="0">
                                <a:latin typeface="Cambria Math" panose="02040503050406030204" pitchFamily="18" charset="0"/>
                                <a:cs typeface="Verdana"/>
                              </a:rPr>
                              <m:t>𝑥</m:t>
                            </m:r>
                            <m:r>
                              <a:rPr lang="pt-BR" sz="3600" b="0" i="1" spc="75" smtClean="0">
                                <a:latin typeface="Cambria Math" panose="02040503050406030204" pitchFamily="18" charset="0"/>
                                <a:cs typeface="Verdana"/>
                              </a:rPr>
                              <m:t>+1</m:t>
                            </m:r>
                          </m:num>
                          <m:den>
                            <m:r>
                              <a:rPr lang="pt-BR" sz="3600" b="0" i="1" spc="75" smtClean="0">
                                <a:latin typeface="Cambria Math" panose="02040503050406030204" pitchFamily="18" charset="0"/>
                                <a:cs typeface="Verdana"/>
                              </a:rPr>
                              <m:t>𝑥</m:t>
                            </m:r>
                            <m:r>
                              <a:rPr lang="pt-BR" sz="3600" b="0" i="1" spc="75" smtClean="0">
                                <a:latin typeface="Cambria Math" panose="02040503050406030204" pitchFamily="18" charset="0"/>
                                <a:cs typeface="Verdana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pt-BR" sz="3600" b="0" i="1" spc="75" smtClean="0">
                        <a:latin typeface="Cambria Math" panose="02040503050406030204" pitchFamily="18" charset="0"/>
                        <a:cs typeface="Verdana"/>
                      </a:rPr>
                      <m:t>= </m:t>
                    </m:r>
                    <m:sSub>
                      <m:sSubPr>
                        <m:ctrlP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bPr>
                      <m:e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𝑙𝑜𝑔</m:t>
                        </m:r>
                      </m:e>
                      <m:sub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dPr>
                      <m:e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𝑥</m:t>
                        </m:r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+1</m:t>
                        </m:r>
                      </m:e>
                    </m:d>
                    <m:r>
                      <a:rPr lang="pt-BR" sz="3600" b="0" i="1" spc="75" smtClean="0">
                        <a:latin typeface="Cambria Math" panose="02040503050406030204" pitchFamily="18" charset="0"/>
                        <a:cs typeface="Verdana"/>
                      </a:rPr>
                      <m:t>− </m:t>
                    </m:r>
                    <m:sSub>
                      <m:sSubPr>
                        <m:ctrlP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</m:ctrlPr>
                      </m:sSubPr>
                      <m:e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𝑙𝑜𝑔</m:t>
                        </m:r>
                      </m:e>
                      <m:sub>
                        <m:r>
                          <a:rPr lang="pt-BR" sz="3600" b="0" i="1" spc="75" smtClean="0">
                            <a:latin typeface="Cambria Math" panose="02040503050406030204" pitchFamily="18" charset="0"/>
                            <a:cs typeface="Verdana"/>
                          </a:rPr>
                          <m:t>3</m:t>
                        </m:r>
                      </m:sub>
                    </m:sSub>
                    <m:r>
                      <a:rPr lang="pt-BR" sz="3600" b="0" i="1" spc="75" smtClean="0">
                        <a:latin typeface="Cambria Math" panose="02040503050406030204" pitchFamily="18" charset="0"/>
                        <a:cs typeface="Verdana"/>
                      </a:rPr>
                      <m:t>(</m:t>
                    </m:r>
                    <m:r>
                      <a:rPr lang="pt-BR" sz="3600" b="0" i="1" spc="75" smtClean="0">
                        <a:latin typeface="Cambria Math" panose="02040503050406030204" pitchFamily="18" charset="0"/>
                        <a:cs typeface="Verdana"/>
                      </a:rPr>
                      <m:t>𝑥</m:t>
                    </m:r>
                    <m:r>
                      <a:rPr lang="pt-BR" sz="3600" b="0" i="1" spc="75" smtClean="0">
                        <a:latin typeface="Cambria Math" panose="02040503050406030204" pitchFamily="18" charset="0"/>
                        <a:cs typeface="Verdana"/>
                      </a:rPr>
                      <m:t>−1)</m:t>
                    </m:r>
                  </m:oMath>
                </a14:m>
                <a:endParaRPr lang="pt-BR" sz="3600" spc="75" dirty="0">
                  <a:latin typeface="Verdana"/>
                  <a:cs typeface="Verdana"/>
                </a:endParaRPr>
              </a:p>
              <a:p>
                <a:pPr marL="12700" marR="5080" algn="just">
                  <a:lnSpc>
                    <a:spcPct val="120900"/>
                  </a:lnSpc>
                  <a:spcBef>
                    <a:spcPts val="90"/>
                  </a:spcBef>
                </a:pPr>
                <a:endParaRPr lang="pt-BR" sz="3050" spc="75" dirty="0">
                  <a:latin typeface="Verdana"/>
                  <a:cs typeface="Verdana"/>
                </a:endParaRPr>
              </a:p>
            </p:txBody>
          </p:sp>
        </mc:Choice>
        <mc:Fallback xmlns="">
          <p:sp>
            <p:nvSpPr>
              <p:cNvPr id="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2349516"/>
                <a:ext cx="16783685" cy="4399409"/>
              </a:xfrm>
              <a:prstGeom prst="rect">
                <a:avLst/>
              </a:prstGeom>
              <a:blipFill rotWithShape="0">
                <a:blip r:embed="rId2"/>
                <a:stretch>
                  <a:fillRect l="-1344" t="-16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1235" y="603413"/>
            <a:ext cx="12050365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5500" spc="180" dirty="0" smtClean="0">
                <a:solidFill>
                  <a:srgbClr val="FFFFFF"/>
                </a:solidFill>
                <a:latin typeface="Verdana"/>
                <a:cs typeface="Verdana"/>
              </a:rPr>
              <a:t>Propriedades dos Logaritmos</a:t>
            </a:r>
            <a:endParaRPr sz="55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03189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1790</TotalTime>
  <Words>476</Words>
  <Application>Microsoft Office PowerPoint</Application>
  <PresentationFormat>Personalizar</PresentationFormat>
  <Paragraphs>193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Cambria</vt:lpstr>
      <vt:lpstr>Cambria Math</vt:lpstr>
      <vt:lpstr>Lato Light</vt:lpstr>
      <vt:lpstr>Verdana</vt:lpstr>
      <vt:lpstr>Office Theme</vt:lpstr>
      <vt:lpstr>FUNÇÃO LOGARÍTMICA</vt:lpstr>
      <vt:lpstr>Definição</vt:lpstr>
      <vt:lpstr>Definição</vt:lpstr>
      <vt:lpstr>Definição</vt:lpstr>
      <vt:lpstr>Consequências da Definição</vt:lpstr>
      <vt:lpstr>Propriedades dos Logaritmos</vt:lpstr>
      <vt:lpstr>Propriedades dos Logaritmos</vt:lpstr>
      <vt:lpstr>Propriedades dos Logaritmos</vt:lpstr>
      <vt:lpstr>Propriedades dos Logaritmos</vt:lpstr>
      <vt:lpstr>Propriedades dos Logaritmos</vt:lpstr>
      <vt:lpstr>Propriedades dos Logaritmos</vt:lpstr>
      <vt:lpstr>Mudança de Base</vt:lpstr>
      <vt:lpstr>Mudança de Base</vt:lpstr>
      <vt:lpstr>Função Logarítmica </vt:lpstr>
      <vt:lpstr>Função Logarítmica </vt:lpstr>
      <vt:lpstr>Função Logarítmica </vt:lpstr>
      <vt:lpstr>Função Logarítmica </vt:lpstr>
      <vt:lpstr>Equações Logarítmicas </vt:lpstr>
      <vt:lpstr>Equações Logarítmicas </vt:lpstr>
      <vt:lpstr>Equações Logarítmicas </vt:lpstr>
      <vt:lpstr>Inequações Logarítmicas </vt:lpstr>
      <vt:lpstr>Inequações Logarítmicas </vt:lpstr>
      <vt:lpstr>Inequações Logarítmicas </vt:lpstr>
      <vt:lpstr>O B R I G A D O !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FUNÇÃO LOGARÍTMICA</dc:title>
  <dc:creator>Wellington</dc:creator>
  <cp:lastModifiedBy>Conta da Microsoft</cp:lastModifiedBy>
  <cp:revision>32</cp:revision>
  <dcterms:created xsi:type="dcterms:W3CDTF">2020-03-02T00:29:29Z</dcterms:created>
  <dcterms:modified xsi:type="dcterms:W3CDTF">2020-03-03T17:40:28Z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2020-03-02T00:00:00Z</vt:filetime>
  </property>
</Properties>
</file>